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fif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f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CB4265-C773-479E-ACF0-11F9DF8D3D51}" type="doc">
      <dgm:prSet loTypeId="urn:microsoft.com/office/officeart/2008/layout/BendingPictureCaptionList" loCatId="picture" qsTypeId="urn:microsoft.com/office/officeart/2005/8/quickstyle/simple1" qsCatId="simple" csTypeId="urn:microsoft.com/office/officeart/2005/8/colors/accent1_2" csCatId="accent1" phldr="1"/>
      <dgm:spPr/>
    </dgm:pt>
    <dgm:pt modelId="{CF50B77D-EB9B-479C-A28B-99CEE66F3354}">
      <dgm:prSet phldrT="[Text]" custT="1"/>
      <dgm:spPr/>
      <dgm:t>
        <a:bodyPr/>
        <a:lstStyle/>
        <a:p>
          <a:r>
            <a:rPr lang="sr-Cyrl-RS" sz="1800" dirty="0" smtClean="0"/>
            <a:t>Који је прави пут за мене?</a:t>
          </a:r>
          <a:endParaRPr lang="en-US" sz="1800" dirty="0"/>
        </a:p>
      </dgm:t>
    </dgm:pt>
    <dgm:pt modelId="{29D90034-8555-4109-9C6A-FE45D0B73E1E}" type="parTrans" cxnId="{B24B6901-4952-44B3-A1EF-4D3EBA8C7EED}">
      <dgm:prSet/>
      <dgm:spPr/>
      <dgm:t>
        <a:bodyPr/>
        <a:lstStyle/>
        <a:p>
          <a:endParaRPr lang="en-US"/>
        </a:p>
      </dgm:t>
    </dgm:pt>
    <dgm:pt modelId="{6950D196-CA43-4558-9C21-1AFBC3C00DBA}" type="sibTrans" cxnId="{B24B6901-4952-44B3-A1EF-4D3EBA8C7EED}">
      <dgm:prSet/>
      <dgm:spPr/>
      <dgm:t>
        <a:bodyPr/>
        <a:lstStyle/>
        <a:p>
          <a:endParaRPr lang="en-US"/>
        </a:p>
      </dgm:t>
    </dgm:pt>
    <dgm:pt modelId="{FD5E39FB-0501-44A7-B068-CDCFB1ECB562}" type="pres">
      <dgm:prSet presAssocID="{51CB4265-C773-479E-ACF0-11F9DF8D3D51}" presName="Name0" presStyleCnt="0">
        <dgm:presLayoutVars>
          <dgm:dir/>
          <dgm:resizeHandles val="exact"/>
        </dgm:presLayoutVars>
      </dgm:prSet>
      <dgm:spPr/>
    </dgm:pt>
    <dgm:pt modelId="{9764466E-B843-42DF-8F55-E37D7BF772CC}" type="pres">
      <dgm:prSet presAssocID="{CF50B77D-EB9B-479C-A28B-99CEE66F3354}" presName="composite" presStyleCnt="0"/>
      <dgm:spPr/>
    </dgm:pt>
    <dgm:pt modelId="{2008639D-35BA-422B-AA2A-D999BB35E55A}" type="pres">
      <dgm:prSet presAssocID="{CF50B77D-EB9B-479C-A28B-99CEE66F3354}" presName="rect1" presStyleLbl="bgImgPlace1" presStyleIdx="0" presStyleCnt="1" custLinFactNeighborX="457" custLinFactNeighborY="-54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4F8C3F9B-73E2-4F2E-ADC9-B177159A4BDD}" type="pres">
      <dgm:prSet presAssocID="{CF50B77D-EB9B-479C-A28B-99CEE66F3354}" presName="wedgeRectCallout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4B6901-4952-44B3-A1EF-4D3EBA8C7EED}" srcId="{51CB4265-C773-479E-ACF0-11F9DF8D3D51}" destId="{CF50B77D-EB9B-479C-A28B-99CEE66F3354}" srcOrd="0" destOrd="0" parTransId="{29D90034-8555-4109-9C6A-FE45D0B73E1E}" sibTransId="{6950D196-CA43-4558-9C21-1AFBC3C00DBA}"/>
    <dgm:cxn modelId="{54B390C3-0EAE-40E6-8847-1CD4F6FD0143}" type="presOf" srcId="{51CB4265-C773-479E-ACF0-11F9DF8D3D51}" destId="{FD5E39FB-0501-44A7-B068-CDCFB1ECB562}" srcOrd="0" destOrd="0" presId="urn:microsoft.com/office/officeart/2008/layout/BendingPictureCaptionList"/>
    <dgm:cxn modelId="{8B70E95E-1CD6-48D4-AA73-A07BAA446F02}" type="presOf" srcId="{CF50B77D-EB9B-479C-A28B-99CEE66F3354}" destId="{4F8C3F9B-73E2-4F2E-ADC9-B177159A4BDD}" srcOrd="0" destOrd="0" presId="urn:microsoft.com/office/officeart/2008/layout/BendingPictureCaptionList"/>
    <dgm:cxn modelId="{0402FBFF-0A02-4D93-9AF4-81D1FFAAB0A8}" type="presParOf" srcId="{FD5E39FB-0501-44A7-B068-CDCFB1ECB562}" destId="{9764466E-B843-42DF-8F55-E37D7BF772CC}" srcOrd="0" destOrd="0" presId="urn:microsoft.com/office/officeart/2008/layout/BendingPictureCaptionList"/>
    <dgm:cxn modelId="{1AD235D9-58E6-4421-A095-632D39032922}" type="presParOf" srcId="{9764466E-B843-42DF-8F55-E37D7BF772CC}" destId="{2008639D-35BA-422B-AA2A-D999BB35E55A}" srcOrd="0" destOrd="0" presId="urn:microsoft.com/office/officeart/2008/layout/BendingPictureCaptionList"/>
    <dgm:cxn modelId="{6CF28F1A-F241-41D4-95BE-478B1D824FC5}" type="presParOf" srcId="{9764466E-B843-42DF-8F55-E37D7BF772CC}" destId="{4F8C3F9B-73E2-4F2E-ADC9-B177159A4BDD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8639D-35BA-422B-AA2A-D999BB35E55A}">
      <dsp:nvSpPr>
        <dsp:cNvPr id="0" name=""/>
        <dsp:cNvSpPr/>
      </dsp:nvSpPr>
      <dsp:spPr>
        <a:xfrm>
          <a:off x="1133173" y="0"/>
          <a:ext cx="3925859" cy="31406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8C3F9B-73E2-4F2E-ADC9-B177159A4BDD}">
      <dsp:nvSpPr>
        <dsp:cNvPr id="0" name=""/>
        <dsp:cNvSpPr/>
      </dsp:nvSpPr>
      <dsp:spPr>
        <a:xfrm>
          <a:off x="1468560" y="2829014"/>
          <a:ext cx="3494015" cy="1099240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Који је прави пут за мене?</a:t>
          </a:r>
          <a:endParaRPr lang="en-US" sz="1800" kern="1200" dirty="0"/>
        </a:p>
      </dsp:txBody>
      <dsp:txXfrm>
        <a:off x="1468560" y="2829014"/>
        <a:ext cx="3494015" cy="1099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1859760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9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3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8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3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3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rednjeskole.edukacija.rs/mala-matura-upis-u-srednje-skole" TargetMode="External"/><Relationship Id="rId3" Type="http://schemas.openxmlformats.org/officeDocument/2006/relationships/hyperlink" Target="http://www.mpn.gov.rs/upis-ucenika-u-srednju-skolu-2019-20/" TargetMode="External"/><Relationship Id="rId7" Type="http://schemas.openxmlformats.org/officeDocument/2006/relationships/hyperlink" Target="https://www.obrazovanje.rs/sr/obrazovni-sistem" TargetMode="External"/><Relationship Id="rId2" Type="http://schemas.openxmlformats.org/officeDocument/2006/relationships/hyperlink" Target="https://www.paragraf.rs/propisi/pravilnik-o-upisu-ucenika-u-srednju-skolu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jzmaj.edu.rs/posebne-pripreme-2020/" TargetMode="External"/><Relationship Id="rId5" Type="http://schemas.openxmlformats.org/officeDocument/2006/relationships/hyperlink" Target="http://vodiczaosnovce.nsz.gov.rs/" TargetMode="External"/><Relationship Id="rId4" Type="http://schemas.openxmlformats.org/officeDocument/2006/relationships/hyperlink" Target="http://srednjeskole.edukacija.rs/drzavne-srednje-skole" TargetMode="Externa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Професионална Оријентација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ПРВИ КОРАЦИ </a:t>
            </a:r>
            <a:r>
              <a:rPr lang="ru-RU" dirty="0"/>
              <a:t>ДО ИЗБОРА СРЕДЊЕ ШКОЛЕ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06863" y="5357544"/>
            <a:ext cx="5293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Педагошко – психолошка служба </a:t>
            </a:r>
          </a:p>
          <a:p>
            <a:r>
              <a:rPr lang="sr-Cyrl-RS" dirty="0" smtClean="0"/>
              <a:t>Основна школа „Жарко Зрењанин“ Нови Сад</a:t>
            </a:r>
            <a:endParaRPr lang="en-US" dirty="0"/>
          </a:p>
        </p:txBody>
      </p:sp>
      <p:pic>
        <p:nvPicPr>
          <p:cNvPr id="2050" name="Picture 2" descr="C:\Users\tf190606lv\Desktop\sovice\sova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534" y="4851350"/>
            <a:ext cx="137160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3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1800" dirty="0"/>
              <a:t>Одлука о избору средње школе доноси се под утицајем породице и у складу</a:t>
            </a:r>
            <a:br>
              <a:rPr lang="ru-RU" sz="1800" dirty="0"/>
            </a:br>
            <a:r>
              <a:rPr lang="ru-RU" sz="1800" dirty="0"/>
              <a:t>са личним способностима, склоностима, интересовањима и талентима.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Свако од нас тражи оно окружење, школу и занимање у којима може </a:t>
            </a:r>
            <a:r>
              <a:rPr lang="ru-RU" dirty="0" smtClean="0"/>
              <a:t>да оствари </a:t>
            </a:r>
            <a:r>
              <a:rPr lang="ru-RU" dirty="0"/>
              <a:t>и развија своје способности и вештине. Тај процес се одвија у </a:t>
            </a:r>
            <a:r>
              <a:rPr lang="ru-RU" dirty="0" smtClean="0"/>
              <a:t>више фаза/корака </a:t>
            </a:r>
            <a:r>
              <a:rPr lang="ru-RU" dirty="0"/>
              <a:t>који се надовезују један на други и доводе до оптималног </a:t>
            </a:r>
            <a:r>
              <a:rPr lang="ru-RU" dirty="0" smtClean="0"/>
              <a:t>и свесног </a:t>
            </a:r>
            <a:r>
              <a:rPr lang="ru-RU" dirty="0"/>
              <a:t>избора средње школе и будућег занимања.</a:t>
            </a:r>
            <a:endParaRPr lang="en-US" dirty="0"/>
          </a:p>
        </p:txBody>
      </p:sp>
      <p:graphicFrame>
        <p:nvGraphicFramePr>
          <p:cNvPr id="8" name="Picture Placeholder 7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025421574"/>
              </p:ext>
            </p:extLst>
          </p:nvPr>
        </p:nvGraphicFramePr>
        <p:xfrm>
          <a:off x="4648200" y="1200150"/>
          <a:ext cx="6156325" cy="3930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135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609602"/>
            <a:ext cx="9905999" cy="163892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 првим корацима самоспознаје од </a:t>
            </a:r>
            <a:r>
              <a:rPr lang="ru-RU" sz="2800" dirty="0"/>
              <a:t>помоћи могу </a:t>
            </a:r>
            <a:r>
              <a:rPr lang="ru-RU" sz="2800" dirty="0" smtClean="0"/>
              <a:t>бити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одговори на следећа </a:t>
            </a:r>
            <a:r>
              <a:rPr lang="ru-RU" sz="2800" dirty="0" smtClean="0"/>
              <a:t>питања: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675303" y="2841494"/>
            <a:ext cx="4646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очекујем од средње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школе?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92296" y="324160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очекујем од самога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себе?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22474" y="3672979"/>
            <a:ext cx="5111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моји родитељи очекују од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мене?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67039" y="4130145"/>
            <a:ext cx="7050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кojoj активности се осећам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сигурно, мотивисано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039" y="4592786"/>
            <a:ext cx="7063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Koja je моја омиљена активност у слободно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време?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2586" y="5537161"/>
            <a:ext cx="3671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је мени лично важно ?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4727" y="5074520"/>
            <a:ext cx="10787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Колико времена и труда треба да уложиш да би стигао до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жељеног занимања?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942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БОДОВИ ЗА СРЕДЊЕ ШКОЛЕ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425" y="2001468"/>
            <a:ext cx="10972800" cy="43891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Cyrl-RS" dirty="0" smtClean="0">
                <a:solidFill>
                  <a:srgbClr val="FF0000"/>
                </a:solidFill>
              </a:rPr>
              <a:t>ШКОЛСКИ УСПЕХ:</a:t>
            </a:r>
          </a:p>
          <a:p>
            <a:r>
              <a:rPr lang="sr-Cyrl-RS" dirty="0" smtClean="0"/>
              <a:t>Успех из шестог, седмог и осмог разреда се множи са четири.</a:t>
            </a:r>
          </a:p>
          <a:p>
            <a:r>
              <a:rPr lang="sr-Cyrl-RS" dirty="0" smtClean="0"/>
              <a:t>Сабирањем ова три броја добија се износ бодова за успех у школи.</a:t>
            </a:r>
          </a:p>
          <a:p>
            <a:pPr marL="0" indent="0">
              <a:buNone/>
            </a:pPr>
            <a:r>
              <a:rPr lang="sr-Cyrl-RS" dirty="0" smtClean="0"/>
              <a:t>На основу успеха у школи, можете да остварите укупно </a:t>
            </a:r>
            <a:r>
              <a:rPr lang="sr-Cyrl-RS" dirty="0" smtClean="0">
                <a:solidFill>
                  <a:srgbClr val="FF0000"/>
                </a:solidFill>
              </a:rPr>
              <a:t>60 бодова.</a:t>
            </a:r>
          </a:p>
          <a:p>
            <a:pPr marL="0" indent="0">
              <a:buNone/>
            </a:pPr>
            <a:r>
              <a:rPr lang="sr-Cyrl-RS" dirty="0" smtClean="0">
                <a:solidFill>
                  <a:srgbClr val="FF0000"/>
                </a:solidFill>
              </a:rPr>
              <a:t>МАЛА МАТУРА:</a:t>
            </a:r>
          </a:p>
          <a:p>
            <a:pPr marL="0" indent="0">
              <a:buNone/>
            </a:pPr>
            <a:r>
              <a:rPr lang="sr-Cyrl-RS" dirty="0" smtClean="0"/>
              <a:t>Мала матура носи максимално </a:t>
            </a:r>
            <a:r>
              <a:rPr lang="sr-Cyrl-RS" dirty="0" smtClean="0">
                <a:solidFill>
                  <a:srgbClr val="FF0000"/>
                </a:solidFill>
              </a:rPr>
              <a:t>40 бодова. </a:t>
            </a:r>
            <a:r>
              <a:rPr lang="sr-Cyrl-RS" dirty="0" smtClean="0"/>
              <a:t>Тест из математике и српског језика по 13, а комбиновани тест 14 бодова.</a:t>
            </a:r>
          </a:p>
          <a:p>
            <a:pPr marL="0" indent="0">
              <a:buNone/>
            </a:pPr>
            <a:r>
              <a:rPr lang="sr-Cyrl-RS" dirty="0" smtClean="0"/>
              <a:t>Ученици могу да стекну и додатне бодове, ако су освајали награде на такмичењима.</a:t>
            </a:r>
          </a:p>
          <a:p>
            <a:pPr marL="0" indent="0" algn="just">
              <a:buNone/>
            </a:pPr>
            <a:r>
              <a:rPr lang="sr-Cyrl-RS" dirty="0" smtClean="0"/>
              <a:t>Приликом рангирања, ако ученици имају исти број бодова, предност има онај који је носиоц дипломе „Вук Караџић“, затим онај који је освојио више награда на такмичењима и на крају они који су освојили више бодова на завршном испиту.</a:t>
            </a:r>
          </a:p>
          <a:p>
            <a:pPr marL="0" indent="0">
              <a:buNone/>
            </a:pPr>
            <a:endParaRPr lang="sr-Cyrl-RS" dirty="0" smtClean="0"/>
          </a:p>
        </p:txBody>
      </p:sp>
      <p:sp>
        <p:nvSpPr>
          <p:cNvPr id="4" name="AutoShape 2" descr="Up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Upis"/>
          <p:cNvSpPr>
            <a:spLocks noChangeAspect="1" noChangeArrowheads="1"/>
          </p:cNvSpPr>
          <p:nvPr/>
        </p:nvSpPr>
        <p:spPr bwMode="auto">
          <a:xfrm>
            <a:off x="304800" y="7392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15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2262" y="1210604"/>
            <a:ext cx="1049628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dirty="0" smtClean="0">
              <a:solidFill>
                <a:srgbClr val="222222"/>
              </a:solidFill>
              <a:latin typeface="+mj-lt"/>
            </a:endParaRPr>
          </a:p>
          <a:p>
            <a:r>
              <a:rPr lang="sr-Cyrl-RS" dirty="0" smtClean="0">
                <a:solidFill>
                  <a:srgbClr val="222222"/>
                </a:solidFill>
                <a:latin typeface="+mj-lt"/>
              </a:rPr>
              <a:t>Правилник о упису ученика у средњу школу:    </a:t>
            </a:r>
            <a:r>
              <a:rPr lang="sr-Cyrl-RS" dirty="0" smtClean="0">
                <a:solidFill>
                  <a:srgbClr val="222222"/>
                </a:solidFill>
                <a:latin typeface="+mj-lt"/>
                <a:hlinkClick r:id="rId2"/>
              </a:rPr>
              <a:t>овде</a:t>
            </a:r>
            <a:endParaRPr lang="sr-Cyrl-RS" dirty="0" smtClean="0">
              <a:solidFill>
                <a:srgbClr val="222222"/>
              </a:solidFill>
              <a:latin typeface="+mj-lt"/>
            </a:endParaRPr>
          </a:p>
          <a:p>
            <a:endParaRPr lang="sr-Cyrl-RS" dirty="0" smtClean="0">
              <a:latin typeface="+mj-lt"/>
            </a:endParaRPr>
          </a:p>
          <a:p>
            <a:r>
              <a:rPr lang="sr-Cyrl-RS" dirty="0" smtClean="0">
                <a:latin typeface="+mj-lt"/>
              </a:rPr>
              <a:t>Сајт Министарства просвете, науке и технолошког развоја: </a:t>
            </a:r>
            <a:r>
              <a:rPr lang="sr-Cyrl-RS" dirty="0" smtClean="0">
                <a:latin typeface="+mj-lt"/>
                <a:hlinkClick r:id="rId3"/>
              </a:rPr>
              <a:t>овде</a:t>
            </a:r>
            <a:endParaRPr lang="sr-Cyrl-RS" dirty="0" smtClean="0">
              <a:latin typeface="+mj-lt"/>
            </a:endParaRPr>
          </a:p>
          <a:p>
            <a:endParaRPr lang="sr-Cyrl-RS" dirty="0" smtClean="0">
              <a:latin typeface="+mj-lt"/>
            </a:endParaRPr>
          </a:p>
          <a:p>
            <a:r>
              <a:rPr lang="sr-Cyrl-RS" dirty="0" smtClean="0">
                <a:latin typeface="+mj-lt"/>
              </a:rPr>
              <a:t>Списак средњих  школа у  Србији можете погледати: </a:t>
            </a:r>
            <a:r>
              <a:rPr lang="sr-Cyrl-RS" dirty="0" smtClean="0">
                <a:solidFill>
                  <a:srgbClr val="222222"/>
                </a:solidFill>
                <a:latin typeface="+mj-lt"/>
              </a:rPr>
              <a:t> </a:t>
            </a:r>
            <a:r>
              <a:rPr lang="sr-Cyrl-RS" dirty="0" smtClean="0">
                <a:hlinkClick r:id="rId4"/>
              </a:rPr>
              <a:t>овде</a:t>
            </a:r>
            <a:endParaRPr lang="sr-Cyrl-RS" dirty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Водич </a:t>
            </a:r>
            <a:r>
              <a:rPr lang="ru-RU" dirty="0">
                <a:latin typeface="+mj-lt"/>
              </a:rPr>
              <a:t>за основце можете </a:t>
            </a:r>
            <a:r>
              <a:rPr lang="ru-RU" dirty="0" smtClean="0">
                <a:latin typeface="+mj-lt"/>
              </a:rPr>
              <a:t>погледати:   </a:t>
            </a:r>
            <a:r>
              <a:rPr lang="sr-Cyrl-RS" dirty="0" smtClean="0">
                <a:latin typeface="+mj-lt"/>
                <a:hlinkClick r:id="rId5"/>
              </a:rPr>
              <a:t>овде</a:t>
            </a:r>
            <a:r>
              <a:rPr lang="sr-Cyrl-RS" dirty="0" smtClean="0">
                <a:latin typeface="+mj-lt"/>
              </a:rPr>
              <a:t>   </a:t>
            </a:r>
            <a:endParaRPr lang="sr-Latn-RS" dirty="0" smtClean="0">
              <a:latin typeface="+mj-lt"/>
            </a:endParaRPr>
          </a:p>
          <a:p>
            <a:endParaRPr lang="sr-Cyrl-RS" dirty="0" smtClean="0">
              <a:latin typeface="+mj-lt"/>
            </a:endParaRPr>
          </a:p>
          <a:p>
            <a:r>
              <a:rPr lang="sr-Cyrl-RS" dirty="0" smtClean="0">
                <a:latin typeface="+mj-lt"/>
              </a:rPr>
              <a:t>Гимназија „Јован Јовановић Змај“ наставља са припремама за полагање </a:t>
            </a:r>
          </a:p>
          <a:p>
            <a:r>
              <a:rPr lang="sr-Cyrl-RS" dirty="0" smtClean="0">
                <a:latin typeface="+mj-lt"/>
              </a:rPr>
              <a:t>пријемних испита за заинтересоване ученике:   </a:t>
            </a:r>
            <a:r>
              <a:rPr lang="sr-Cyrl-RS" dirty="0" smtClean="0">
                <a:latin typeface="+mj-lt"/>
                <a:hlinkClick r:id="rId6"/>
              </a:rPr>
              <a:t>овде</a:t>
            </a:r>
            <a:endParaRPr lang="sr-Cyrl-RS" dirty="0" smtClean="0">
              <a:latin typeface="+mj-lt"/>
            </a:endParaRPr>
          </a:p>
          <a:p>
            <a:endParaRPr lang="sr-Cyrl-RS" dirty="0" smtClean="0">
              <a:latin typeface="+mj-lt"/>
            </a:endParaRPr>
          </a:p>
          <a:p>
            <a:r>
              <a:rPr lang="ru-RU" dirty="0">
                <a:latin typeface="+mj-lt"/>
              </a:rPr>
              <a:t>Опште информације о образовном систему у Србији, са водичем </a:t>
            </a:r>
            <a:r>
              <a:rPr lang="ru-RU" dirty="0" smtClean="0">
                <a:latin typeface="+mj-lt"/>
              </a:rPr>
              <a:t>ка</a:t>
            </a:r>
          </a:p>
          <a:p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сајтовима на којима можете наћи детаљне </a:t>
            </a:r>
            <a:r>
              <a:rPr lang="ru-RU" dirty="0" smtClean="0">
                <a:latin typeface="+mj-lt"/>
              </a:rPr>
              <a:t>информације:  </a:t>
            </a:r>
            <a:r>
              <a:rPr lang="sr-Cyrl-RS" dirty="0" smtClean="0">
                <a:latin typeface="+mj-lt"/>
                <a:hlinkClick r:id="rId7"/>
              </a:rPr>
              <a:t>овде</a:t>
            </a:r>
            <a:r>
              <a:rPr lang="sr-Cyrl-RS" dirty="0" smtClean="0">
                <a:latin typeface="+mj-lt"/>
              </a:rPr>
              <a:t> </a:t>
            </a:r>
            <a:endParaRPr lang="sr-Cyrl-RS" dirty="0" smtClean="0">
              <a:latin typeface="+mj-lt"/>
            </a:endParaRPr>
          </a:p>
          <a:p>
            <a:endParaRPr lang="sr-Cyrl-RS" dirty="0">
              <a:latin typeface="+mj-lt"/>
            </a:endParaRPr>
          </a:p>
          <a:p>
            <a:r>
              <a:rPr lang="en-US" dirty="0">
                <a:hlinkClick r:id="rId8"/>
              </a:rPr>
              <a:t>http://srednjeskole.edukacija.rs/mala-matura-upis-u-srednje-skole</a:t>
            </a:r>
            <a:endParaRPr lang="sr-Cyrl-RS" dirty="0">
              <a:latin typeface="+mj-lt"/>
            </a:endParaRPr>
          </a:p>
          <a:p>
            <a:endParaRPr lang="sr-Cyrl-RS" dirty="0" smtClean="0">
              <a:latin typeface="+mj-lt"/>
            </a:endParaRPr>
          </a:p>
          <a:p>
            <a:endParaRPr lang="sr-Cyrl-RS" dirty="0" smtClean="0">
              <a:latin typeface="+mj-lt"/>
            </a:endParaRPr>
          </a:p>
          <a:p>
            <a:endParaRPr lang="sr-Cyrl-RS" sz="1200" dirty="0">
              <a:solidFill>
                <a:srgbClr val="E68B2B"/>
              </a:solidFill>
              <a:latin typeface="Georgia"/>
            </a:endParaRPr>
          </a:p>
          <a:p>
            <a:endParaRPr lang="en-US" sz="1200" dirty="0"/>
          </a:p>
        </p:txBody>
      </p:sp>
      <p:pic>
        <p:nvPicPr>
          <p:cNvPr id="1028" name="Picture 4" descr="C:\Users\tf190606lv\Desktop\download (1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538" y="3765149"/>
            <a:ext cx="3799268" cy="280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92262" y="194942"/>
            <a:ext cx="1002296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У избору средње школе може да нам помогне интернет </a:t>
            </a:r>
            <a:r>
              <a:rPr lang="ru-RU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као најраспрострањенији извор и начин </a:t>
            </a:r>
            <a: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информисања.</a:t>
            </a:r>
          </a:p>
          <a:p>
            <a:pPr algn="ctr"/>
            <a: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Погледајте корисне линкове: </a:t>
            </a:r>
            <a:r>
              <a:rPr lang="sr-Cyrl-R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 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551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195" y="4940000"/>
            <a:ext cx="3094435" cy="191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0"/>
            <a:ext cx="9905999" cy="190500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Приликом анализирања МОГУЋНОСТИ ШКОЛОВАЊА може да вам помогне</a:t>
            </a:r>
            <a:br>
              <a:rPr lang="ru-RU" sz="2400" dirty="0"/>
            </a:br>
            <a:r>
              <a:rPr lang="ru-RU" sz="2400" dirty="0"/>
              <a:t>следећа једноставна техника. Она се зове РИБАРСКА МРЕЖА.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316465" y="1905000"/>
            <a:ext cx="955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Помоћу ње можете да анализирате предности,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могућности,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препреке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слабости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самостално или са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својим</a:t>
            </a: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родитељима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 сваку циљану школу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занимање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6466" y="3501082"/>
            <a:ext cx="82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УЛОВ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1414" y="2643664"/>
            <a:ext cx="9879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____________________________________________________________________________________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32355" y="3503508"/>
            <a:ext cx="240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НЕПОТРЕБНА РИБА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Plus 24"/>
          <p:cNvSpPr/>
          <p:nvPr/>
        </p:nvSpPr>
        <p:spPr>
          <a:xfrm>
            <a:off x="2143895" y="3228547"/>
            <a:ext cx="914400" cy="914400"/>
          </a:xfrm>
          <a:prstGeom prst="math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inus 25"/>
          <p:cNvSpPr/>
          <p:nvPr/>
        </p:nvSpPr>
        <p:spPr>
          <a:xfrm>
            <a:off x="11047411" y="3228547"/>
            <a:ext cx="914400" cy="914400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ular Callout 26"/>
          <p:cNvSpPr/>
          <p:nvPr/>
        </p:nvSpPr>
        <p:spPr>
          <a:xfrm>
            <a:off x="1141413" y="4888552"/>
            <a:ext cx="2793535" cy="1415119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ову колону уписујете све позитине ставове, коментаре, исказе и утиске у краткој и јасној форми за циљану школу.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8732356" y="5039418"/>
            <a:ext cx="2634729" cy="1264253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ову колону уписујете све негативне </a:t>
            </a: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ставове</a:t>
            </a: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све што вам се не допада у </a:t>
            </a: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вези </a:t>
            </a: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 том школом.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901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2" grpId="0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365" y="131806"/>
            <a:ext cx="9905999" cy="190500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Покушајте да повежете своја очекивања од циљаних школа са својом </a:t>
            </a:r>
            <a:r>
              <a:rPr lang="ru-RU" sz="2000" dirty="0" smtClean="0"/>
              <a:t>сликом о </a:t>
            </a:r>
            <a:r>
              <a:rPr lang="ru-RU" sz="2000" dirty="0"/>
              <a:t>себи, са својим интересовањима, потребама и талентима.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757164" y="2036806"/>
            <a:ext cx="4069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Питања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која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вам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могу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помоћи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томе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9821" y="3245347"/>
            <a:ext cx="28319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видиш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себе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година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5444" y="4036733"/>
            <a:ext cx="11763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468" y="4969553"/>
            <a:ext cx="59375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треба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урадиш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стигао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жељеног</a:t>
            </a:r>
            <a:r>
              <a:rPr lang="sr-Cyrl-R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циља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92856" y="3698179"/>
            <a:ext cx="38678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носиш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собом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основне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школе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86572" y="5760939"/>
            <a:ext cx="58917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изазови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чекају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треба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наjвећа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подршка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786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296563"/>
            <a:ext cx="9905999" cy="190500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 доношењу ОДЛУКЕ О ИЗБОРУ </a:t>
            </a:r>
            <a:r>
              <a:rPr lang="ru-RU" sz="2400" dirty="0" smtClean="0"/>
              <a:t>средње</a:t>
            </a:r>
            <a:r>
              <a:rPr lang="sr-Latn-RS" sz="2400" dirty="0" smtClean="0"/>
              <a:t> </a:t>
            </a:r>
            <a:r>
              <a:rPr lang="ru-RU" sz="2400" dirty="0" smtClean="0"/>
              <a:t>школе </a:t>
            </a:r>
            <a:r>
              <a:rPr lang="ru-RU" sz="2400" dirty="0"/>
              <a:t>и будућег занимања </a:t>
            </a:r>
            <a:r>
              <a:rPr lang="ru-RU" sz="2400" dirty="0" smtClean="0"/>
              <a:t>можете</a:t>
            </a:r>
            <a:r>
              <a:rPr lang="sr-Latn-RS" sz="2400" dirty="0" smtClean="0"/>
              <a:t> </a:t>
            </a:r>
            <a:r>
              <a:rPr lang="ru-RU" sz="2400" dirty="0" smtClean="0"/>
              <a:t>да </a:t>
            </a:r>
            <a:r>
              <a:rPr lang="ru-RU" sz="2400" dirty="0"/>
              <a:t>примените следећу </a:t>
            </a:r>
            <a:r>
              <a:rPr lang="ru-RU" sz="2400" dirty="0" smtClean="0"/>
              <a:t>активност: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177588" y="2016897"/>
            <a:ext cx="5209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Узмите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листа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папира</a:t>
            </a: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направите три листе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475577" y="2731529"/>
            <a:ext cx="2702011" cy="2380736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ЈАКО МЕ ЗАНИМА</a:t>
            </a:r>
            <a:endParaRPr lang="en-US" dirty="0"/>
          </a:p>
        </p:txBody>
      </p:sp>
      <p:sp>
        <p:nvSpPr>
          <p:cNvPr id="8" name="Vertical Scroll 7"/>
          <p:cNvSpPr/>
          <p:nvPr/>
        </p:nvSpPr>
        <p:spPr>
          <a:xfrm>
            <a:off x="8345401" y="2731529"/>
            <a:ext cx="2702011" cy="2380736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УОПШТЕ МЕ НЕ ЗАНИМА</a:t>
            </a:r>
            <a:endParaRPr lang="en-US" dirty="0"/>
          </a:p>
        </p:txBody>
      </p:sp>
      <p:sp>
        <p:nvSpPr>
          <p:cNvPr id="9" name="Vertical Scroll 8"/>
          <p:cNvSpPr/>
          <p:nvPr/>
        </p:nvSpPr>
        <p:spPr>
          <a:xfrm>
            <a:off x="4296033" y="2731529"/>
            <a:ext cx="2702011" cy="2380736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/>
              <a:t>ДЕЛИМИЧНО МЕ ЗАНИМА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26583" y="5226733"/>
            <a:ext cx="82194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овој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активности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нема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тачних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погрешних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одговора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Свима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животу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важне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различите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ствари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свако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има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свој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вредности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гради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складу</a:t>
            </a:r>
            <a:r>
              <a:rPr lang="sr-Cyrl-R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својим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потребама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унутрашњим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осећањима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sr-Cyrl-R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29415" y="6244281"/>
            <a:ext cx="121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СРЕЋНО!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1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9" grpId="0" animBg="1"/>
      <p:bldP spid="10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373</TotalTime>
  <Words>600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Georgia</vt:lpstr>
      <vt:lpstr>Wingdings 2</vt:lpstr>
      <vt:lpstr>Flow</vt:lpstr>
      <vt:lpstr>Професионална Оријентација</vt:lpstr>
      <vt:lpstr>Одлука о избору средње школе доноси се под утицајем породице и у складу са личним способностима, склоностима, интересовањима и талентима.</vt:lpstr>
      <vt:lpstr>У првим корацима самоспознаје од помоћи могу бити одговори на следећа питања:</vt:lpstr>
      <vt:lpstr>БОДОВИ ЗА СРЕДЊЕ ШКОЛЕ</vt:lpstr>
      <vt:lpstr>PowerPoint Presentation</vt:lpstr>
      <vt:lpstr>Приликом анализирања МОГУЋНОСТИ ШКОЛОВАЊА може да вам помогне следећа једноставна техника. Она се зове РИБАРСКА МРЕЖА.</vt:lpstr>
      <vt:lpstr>Покушајте да повежете своја очекивања од циљаних школа са својом сликом о себи, са својим интересовањима, потребама и талентима.</vt:lpstr>
      <vt:lpstr>У доношењу ОДЛУКЕ О ИЗБОРУ средње школе и будућег занимања можете да примените следећу активност: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Професионална Оријентација</dc:title>
  <dc:creator>Georgije Jevrosimov</dc:creator>
  <cp:lastModifiedBy>Korisnik</cp:lastModifiedBy>
  <cp:revision>36</cp:revision>
  <dcterms:created xsi:type="dcterms:W3CDTF">2020-03-17T20:51:12Z</dcterms:created>
  <dcterms:modified xsi:type="dcterms:W3CDTF">2020-03-31T17:02:55Z</dcterms:modified>
</cp:coreProperties>
</file>