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12C360A-F26B-4949-95AD-1EF1EE453AD8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69933C5-F4A7-4666-8062-560C82778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360A-F26B-4949-95AD-1EF1EE453AD8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33C5-F4A7-4666-8062-560C82778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360A-F26B-4949-95AD-1EF1EE453AD8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33C5-F4A7-4666-8062-560C82778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2C360A-F26B-4949-95AD-1EF1EE453AD8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9933C5-F4A7-4666-8062-560C827781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12C360A-F26B-4949-95AD-1EF1EE453AD8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69933C5-F4A7-4666-8062-560C82778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360A-F26B-4949-95AD-1EF1EE453AD8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33C5-F4A7-4666-8062-560C827781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360A-F26B-4949-95AD-1EF1EE453AD8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33C5-F4A7-4666-8062-560C827781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2C360A-F26B-4949-95AD-1EF1EE453AD8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9933C5-F4A7-4666-8062-560C827781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360A-F26B-4949-95AD-1EF1EE453AD8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33C5-F4A7-4666-8062-560C82778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2C360A-F26B-4949-95AD-1EF1EE453AD8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9933C5-F4A7-4666-8062-560C827781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2C360A-F26B-4949-95AD-1EF1EE453AD8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9933C5-F4A7-4666-8062-560C827781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12C360A-F26B-4949-95AD-1EF1EE453AD8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69933C5-F4A7-4666-8062-560C82778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571480"/>
            <a:ext cx="7786742" cy="2143140"/>
          </a:xfrm>
        </p:spPr>
        <p:txBody>
          <a:bodyPr>
            <a:normAutofit/>
          </a:bodyPr>
          <a:lstStyle/>
          <a:p>
            <a:pPr algn="ctr"/>
            <a:r>
              <a:rPr lang="sr-Cyrl-RS" sz="5400" dirty="0" smtClean="0">
                <a:solidFill>
                  <a:schemeClr val="tx1"/>
                </a:solidFill>
              </a:rPr>
              <a:t>ПРОФЕСИОНАЛНА ОРИЈЕНТАЦИЈА 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214686"/>
            <a:ext cx="6172200" cy="3160236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sr-Cyrl-RS" sz="3600" dirty="0" smtClean="0">
                <a:solidFill>
                  <a:schemeClr val="tx1"/>
                </a:solidFill>
                <a:latin typeface="Bookman Old Style" pitchFamily="18" charset="0"/>
              </a:rPr>
              <a:t>ЗАКОНСКИ ОКВИР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sr-Cyrl-RS" sz="3600" dirty="0" smtClean="0">
                <a:solidFill>
                  <a:schemeClr val="tx1"/>
                </a:solidFill>
                <a:latin typeface="Bookman Old Style" pitchFamily="18" charset="0"/>
              </a:rPr>
              <a:t>ПОТРЕБА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sr-Cyrl-RS" sz="3600" dirty="0" smtClean="0">
                <a:solidFill>
                  <a:schemeClr val="tx1"/>
                </a:solidFill>
                <a:latin typeface="Bookman Old Style" pitchFamily="18" charset="0"/>
              </a:rPr>
              <a:t>НОВЕ ТЕНДЕНЦИЈЕ У </a:t>
            </a:r>
            <a:r>
              <a:rPr lang="sr-Cyrl-RS" sz="3600" dirty="0" smtClean="0">
                <a:solidFill>
                  <a:schemeClr val="tx1"/>
                </a:solidFill>
                <a:latin typeface="Bookman Old Style" pitchFamily="18" charset="0"/>
              </a:rPr>
              <a:t>ОБРАЗОВА</a:t>
            </a:r>
            <a:r>
              <a:rPr lang="sr-Cyrl-RS" sz="3600" dirty="0" smtClean="0">
                <a:solidFill>
                  <a:schemeClr val="tx1"/>
                </a:solidFill>
                <a:latin typeface="Bookman Old Style" pitchFamily="18" charset="0"/>
              </a:rPr>
              <a:t>Њ</a:t>
            </a:r>
            <a:r>
              <a:rPr lang="sr-Cyrl-RS" sz="3600" dirty="0" smtClean="0">
                <a:solidFill>
                  <a:schemeClr val="tx1"/>
                </a:solidFill>
                <a:latin typeface="Bookman Old Style" pitchFamily="18" charset="0"/>
              </a:rPr>
              <a:t>У</a:t>
            </a:r>
            <a:endParaRPr lang="sr-Cyrl-RS" sz="36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sr-Cyrl-RS" sz="3600" dirty="0" smtClean="0">
                <a:solidFill>
                  <a:schemeClr val="tx1"/>
                </a:solidFill>
                <a:latin typeface="Bookman Old Style" pitchFamily="18" charset="0"/>
              </a:rPr>
              <a:t>ОБАВЕЗА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9001156" cy="1143000"/>
          </a:xfrm>
        </p:spPr>
        <p:txBody>
          <a:bodyPr>
            <a:noAutofit/>
          </a:bodyPr>
          <a:lstStyle/>
          <a:p>
            <a:r>
              <a:rPr lang="sr-Cyrl-RS" sz="4000" b="1" dirty="0" smtClean="0">
                <a:solidFill>
                  <a:schemeClr val="tx1"/>
                </a:solidFill>
              </a:rPr>
              <a:t>Закон о основном образовању</a:t>
            </a:r>
            <a:r>
              <a:rPr lang="sr-Cyrl-RS" sz="2800" b="1" dirty="0" smtClean="0">
                <a:solidFill>
                  <a:schemeClr val="tx1"/>
                </a:solidFill>
              </a:rPr>
              <a:t>...</a:t>
            </a:r>
            <a:r>
              <a:rPr lang="sr-Cyrl-RS" sz="4000" b="1" dirty="0" smtClean="0">
                <a:solidFill>
                  <a:schemeClr val="tx1"/>
                </a:solidFill>
              </a:rPr>
              <a:t/>
            </a:r>
            <a:br>
              <a:rPr lang="sr-Cyrl-RS" sz="4000" b="1" dirty="0" smtClean="0">
                <a:solidFill>
                  <a:schemeClr val="tx1"/>
                </a:solidFill>
              </a:rPr>
            </a:br>
            <a:r>
              <a:rPr lang="sr-Cyrl-RS" sz="4000" b="1" dirty="0" smtClean="0">
                <a:solidFill>
                  <a:schemeClr val="tx1"/>
                </a:solidFill>
              </a:rPr>
              <a:t>Члан 43.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357298"/>
            <a:ext cx="8501122" cy="5116654"/>
          </a:xfrm>
        </p:spPr>
        <p:txBody>
          <a:bodyPr>
            <a:noAutofit/>
          </a:bodyPr>
          <a:lstStyle/>
          <a:p>
            <a:pPr marL="3175" indent="-3175" algn="just">
              <a:buNone/>
            </a:pPr>
            <a:r>
              <a:rPr lang="ru-RU" sz="2200" b="1" dirty="0" smtClean="0">
                <a:latin typeface="Cambria" pitchFamily="18" charset="0"/>
              </a:rPr>
              <a:t>Школа у сарадњи са установaма за професионалну оријентацију помаже  родитељима, односно старатељима и ученицима у избору средње школе и занимања, према склоностима и способностима ученика и у том циљу прати њихов развој и информише их о карактеру и условима рада појединих занимања.</a:t>
            </a:r>
          </a:p>
          <a:p>
            <a:pPr marL="3175" indent="-3175" algn="just">
              <a:buNone/>
            </a:pPr>
            <a:r>
              <a:rPr lang="ru-RU" sz="2200" b="1" dirty="0" smtClean="0">
                <a:latin typeface="Cambria" pitchFamily="18" charset="0"/>
              </a:rPr>
              <a:t>Ради праћења индивидуалних склоности ученика и пружања помоћи ученицима и њиховим родитељима, односно старатељима у избору средње школе и занимања, школа формира тим за професионалну оријентацију, у чијем саставу су стручни сарадници и наставници.  </a:t>
            </a:r>
          </a:p>
          <a:p>
            <a:pPr marL="3175" indent="-3175" algn="just">
              <a:buNone/>
            </a:pPr>
            <a:r>
              <a:rPr lang="ru-RU" sz="2200" b="1" dirty="0" smtClean="0">
                <a:latin typeface="Cambria" pitchFamily="18" charset="0"/>
              </a:rPr>
              <a:t>Тим за професионалну оријентацију реализује програм професионалне оријентације за ученике седмог и               осмог разред</a:t>
            </a:r>
            <a:r>
              <a:rPr lang="sr-Latn-RS" sz="2200" b="1" smtClean="0">
                <a:latin typeface="Cambria" pitchFamily="18" charset="0"/>
              </a:rPr>
              <a:t>a</a:t>
            </a:r>
            <a:r>
              <a:rPr lang="ru-RU" sz="2200" b="1" smtClean="0">
                <a:latin typeface="Cambria" pitchFamily="18" charset="0"/>
              </a:rPr>
              <a:t>.</a:t>
            </a:r>
            <a:endParaRPr lang="en-US" sz="2200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714356"/>
          </a:xfrm>
        </p:spPr>
        <p:txBody>
          <a:bodyPr>
            <a:noAutofit/>
          </a:bodyPr>
          <a:lstStyle/>
          <a:p>
            <a:pPr algn="ctr"/>
            <a:r>
              <a:rPr lang="sr-Cyrl-RS" sz="4000" b="1" dirty="0" smtClean="0">
                <a:solidFill>
                  <a:schemeClr val="tx1"/>
                </a:solidFill>
              </a:rPr>
              <a:t/>
            </a:r>
            <a:br>
              <a:rPr lang="sr-Cyrl-RS" sz="4000" b="1" dirty="0" smtClean="0">
                <a:solidFill>
                  <a:schemeClr val="tx1"/>
                </a:solidFill>
              </a:rPr>
            </a:br>
            <a:r>
              <a:rPr lang="sr-Cyrl-RS" sz="4000" b="1" dirty="0" smtClean="0">
                <a:solidFill>
                  <a:schemeClr val="tx1"/>
                </a:solidFill>
              </a:rPr>
              <a:t/>
            </a:r>
            <a:br>
              <a:rPr lang="sr-Cyrl-RS" sz="4000" b="1" dirty="0" smtClean="0">
                <a:solidFill>
                  <a:schemeClr val="tx1"/>
                </a:solidFill>
              </a:rPr>
            </a:br>
            <a:r>
              <a:rPr lang="sr-Cyrl-RS" sz="4000" b="1" dirty="0" smtClean="0">
                <a:solidFill>
                  <a:schemeClr val="tx1"/>
                </a:solidFill>
              </a:rPr>
              <a:t/>
            </a:r>
            <a:br>
              <a:rPr lang="sr-Cyrl-RS" sz="4000" b="1" dirty="0" smtClean="0">
                <a:solidFill>
                  <a:schemeClr val="tx1"/>
                </a:solidFill>
              </a:rPr>
            </a:br>
            <a:r>
              <a:rPr lang="sr-Cyrl-RS" sz="4000" b="1" dirty="0" smtClean="0">
                <a:solidFill>
                  <a:schemeClr val="tx1"/>
                </a:solidFill>
              </a:rPr>
              <a:t/>
            </a:r>
            <a:br>
              <a:rPr lang="sr-Cyrl-RS" sz="4000" b="1" dirty="0" smtClean="0">
                <a:solidFill>
                  <a:schemeClr val="tx1"/>
                </a:solidFill>
              </a:rPr>
            </a:br>
            <a:r>
              <a:rPr lang="sr-Cyrl-RS" sz="4000" b="1" dirty="0" smtClean="0">
                <a:solidFill>
                  <a:schemeClr val="tx1"/>
                </a:solidFill>
              </a:rPr>
              <a:t/>
            </a:r>
            <a:br>
              <a:rPr lang="sr-Cyrl-RS" sz="4000" b="1" dirty="0" smtClean="0">
                <a:solidFill>
                  <a:schemeClr val="tx1"/>
                </a:solidFill>
              </a:rPr>
            </a:br>
            <a:r>
              <a:rPr lang="sr-Cyrl-RS" sz="4000" b="1" dirty="0" smtClean="0">
                <a:solidFill>
                  <a:schemeClr val="tx1"/>
                </a:solidFill>
              </a:rPr>
              <a:t/>
            </a:r>
            <a:br>
              <a:rPr lang="sr-Cyrl-RS" sz="4000" b="1" dirty="0" smtClean="0">
                <a:solidFill>
                  <a:schemeClr val="tx1"/>
                </a:solidFill>
              </a:rPr>
            </a:br>
            <a:r>
              <a:rPr lang="sr-Cyrl-RS" sz="4000" b="1" dirty="0" smtClean="0">
                <a:solidFill>
                  <a:schemeClr val="tx1"/>
                </a:solidFill>
              </a:rPr>
              <a:t>ПО - ПЕТОФАЗНИ МОДЕЛ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14282" y="714356"/>
            <a:ext cx="8429684" cy="5786478"/>
          </a:xfrm>
        </p:spPr>
        <p:txBody>
          <a:bodyPr/>
          <a:lstStyle/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sr-Cyrl-RS" sz="4000" b="1" dirty="0" smtClean="0"/>
              <a:t>САМОСПОЗНАЈА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sr-Cyrl-RS" sz="4000" b="1" dirty="0" smtClean="0"/>
              <a:t>ИНФОРМАЦИЈЕ О ЗАНИМАЊУ И КАРИЈЕРИ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sr-Cyrl-RS" sz="4000" b="1" dirty="0" smtClean="0"/>
              <a:t>ПУТЕВИ ОБРАЗОВАЊА</a:t>
            </a:r>
            <a:endParaRPr lang="sr-Latn-RS" sz="4000" b="1" dirty="0" smtClean="0"/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sr-Cyrl-RS" sz="4000" b="1" dirty="0" smtClean="0"/>
              <a:t>ИНФОРМАЦИЈЕ О ЗАНИМАЊИМА И КАРИЈЕРИ 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sr-Cyrl-RS" sz="4000" b="1" dirty="0" smtClean="0"/>
              <a:t>ОДЛУКА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142900"/>
            <a:ext cx="7467600" cy="14290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pic>
        <p:nvPicPr>
          <p:cNvPr id="4" name="Picture 7" descr="dilema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29058" y="5143512"/>
            <a:ext cx="1219200" cy="1123950"/>
          </a:xfrm>
          <a:noFill/>
          <a:ln/>
        </p:spPr>
      </p:pic>
      <p:sp>
        <p:nvSpPr>
          <p:cNvPr id="5" name="Oval 4"/>
          <p:cNvSpPr/>
          <p:nvPr/>
        </p:nvSpPr>
        <p:spPr>
          <a:xfrm>
            <a:off x="714348" y="285728"/>
            <a:ext cx="2857520" cy="135732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86050" y="1571612"/>
            <a:ext cx="3071834" cy="264320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КАКАВ /ВА САМ И КАКО МЕ ДРУГИ ВИДЕ</a:t>
            </a:r>
            <a:endParaRPr lang="en-US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142844" y="2071678"/>
            <a:ext cx="2357454" cy="135732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ВРЕД-НОСТИ</a:t>
            </a:r>
            <a:endParaRPr lang="en-US" sz="28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642910" y="4000504"/>
            <a:ext cx="2643206" cy="135732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ТИМСКИ РАД</a:t>
            </a:r>
            <a:endParaRPr lang="en-US" sz="2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5214942" y="4000504"/>
            <a:ext cx="3214710" cy="135732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РАД СА РОДИТЕ-ЉИМА</a:t>
            </a:r>
            <a:endParaRPr lang="en-US" sz="2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286512" y="2214554"/>
            <a:ext cx="2357454" cy="135732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ОЧЕКИ-ВАЊА</a:t>
            </a:r>
            <a:endParaRPr lang="en-US" sz="2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4786314" y="285728"/>
            <a:ext cx="3071834" cy="135732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ВЕШТИНЕ И СПОСОБ-НОСТИ</a:t>
            </a:r>
            <a:endParaRPr lang="en-US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7224" y="571480"/>
            <a:ext cx="257176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ИНТЕРЕСО-ВАЊА</a:t>
            </a:r>
            <a:endParaRPr 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72560" cy="1143000"/>
          </a:xfrm>
        </p:spPr>
        <p:txBody>
          <a:bodyPr/>
          <a:lstStyle/>
          <a:p>
            <a:r>
              <a:rPr lang="sr-Cyrl-RS" b="1" dirty="0" smtClean="0">
                <a:solidFill>
                  <a:schemeClr val="tx1"/>
                </a:solidFill>
              </a:rPr>
              <a:t>ИНТЕРЕСОВАЊА О ЗАНИМАЊУ И КАРИЈЕРИ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6" descr="radionice info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0208" y="2714620"/>
            <a:ext cx="2209969" cy="1500198"/>
          </a:xfrm>
          <a:noFill/>
          <a:ln/>
        </p:spPr>
      </p:pic>
      <p:sp>
        <p:nvSpPr>
          <p:cNvPr id="5" name="Oval 4"/>
          <p:cNvSpPr/>
          <p:nvPr/>
        </p:nvSpPr>
        <p:spPr>
          <a:xfrm>
            <a:off x="4429124" y="4214818"/>
            <a:ext cx="3143272" cy="164307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ПУТЕВИ КАРИЈЕРЕ</a:t>
            </a:r>
            <a:endParaRPr lang="en-US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4214810" y="1714488"/>
            <a:ext cx="3357586" cy="164307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СВЕТ ЗАНИМАЊА</a:t>
            </a:r>
            <a:endParaRPr lang="en-US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chemeClr val="tx1"/>
                </a:solidFill>
              </a:rPr>
              <a:t>ПУТЕВИ ОБРАЗОВАЊА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57298"/>
            <a:ext cx="9001156" cy="5357850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214942" y="3286124"/>
            <a:ext cx="3500462" cy="20002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МРЕЖА ШКОЛА</a:t>
            </a:r>
            <a:endParaRPr lang="en-US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" name="Picture 7" descr="images[68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357430"/>
            <a:ext cx="1944687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1" descr="klinac sa knjigam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786058"/>
            <a:ext cx="2735262" cy="1563687"/>
          </a:xfrm>
          <a:prstGeom prst="rect">
            <a:avLst/>
          </a:prstGeom>
          <a:noFill/>
        </p:spPr>
      </p:pic>
      <p:pic>
        <p:nvPicPr>
          <p:cNvPr id="11" name="Picture 10" descr="pu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5357826"/>
            <a:ext cx="2476500" cy="885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r>
              <a:rPr lang="sr-Cyrl-RS" b="1" dirty="0" smtClean="0">
                <a:solidFill>
                  <a:schemeClr val="tx1"/>
                </a:solidFill>
              </a:rPr>
              <a:t>РЕАЛНИ СУСРЕТИ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286808" cy="5500726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 </a:t>
            </a:r>
            <a:endParaRPr lang="en-US" dirty="0"/>
          </a:p>
        </p:txBody>
      </p:sp>
      <p:pic>
        <p:nvPicPr>
          <p:cNvPr id="4" name="Picture 6" descr="CAA888Y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142984"/>
            <a:ext cx="3241675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9"/>
          <p:cNvSpPr>
            <a:spLocks noChangeArrowheads="1"/>
          </p:cNvSpPr>
          <p:nvPr/>
        </p:nvSpPr>
        <p:spPr bwMode="auto">
          <a:xfrm>
            <a:off x="3357554" y="2000240"/>
            <a:ext cx="2873375" cy="19367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sr-Cyrl-RS" sz="2600" b="1" dirty="0" smtClean="0">
                <a:latin typeface="Comic Sans MS" pitchFamily="66" charset="0"/>
              </a:rPr>
              <a:t>распитивање</a:t>
            </a:r>
            <a:r>
              <a:rPr lang="sr-Latn-CS" sz="2200" b="1" dirty="0" smtClean="0">
                <a:solidFill>
                  <a:srgbClr val="999999"/>
                </a:solidFill>
                <a:latin typeface="Comic Sans MS" pitchFamily="66" charset="0"/>
              </a:rPr>
              <a:t> </a:t>
            </a:r>
            <a:endParaRPr lang="en-US" sz="2200" b="1" dirty="0">
              <a:solidFill>
                <a:srgbClr val="999999"/>
              </a:solidFill>
              <a:latin typeface="Comic Sans MS" pitchFamily="66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5429256" y="3429000"/>
            <a:ext cx="2873375" cy="19367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sr-Cyrl-RS" sz="2800" b="1" dirty="0" smtClean="0">
                <a:solidFill>
                  <a:schemeClr val="tx1"/>
                </a:solidFill>
                <a:latin typeface="Comic Sans MS" pitchFamily="66" charset="0"/>
              </a:rPr>
              <a:t>испробавање </a:t>
            </a:r>
          </a:p>
          <a:p>
            <a:pPr algn="ctr" eaLnBrk="0" hangingPunct="0"/>
            <a:r>
              <a:rPr lang="sr-Cyrl-RS" sz="2800" b="1" dirty="0" smtClean="0">
                <a:solidFill>
                  <a:schemeClr val="tx1"/>
                </a:solidFill>
                <a:latin typeface="Comic Sans MS" pitchFamily="66" charset="0"/>
              </a:rPr>
              <a:t>у свету рада</a:t>
            </a:r>
            <a:endParaRPr lang="en-US" sz="2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7" name="Picture 8" descr="sta s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1938089"/>
            <a:ext cx="1357322" cy="132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sr-Cyrl-RS" sz="6000" b="1" dirty="0" smtClean="0">
                <a:solidFill>
                  <a:schemeClr val="bg1"/>
                </a:solidFill>
              </a:rPr>
              <a:t>одлука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4857752" y="1500174"/>
            <a:ext cx="3492503" cy="30003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r-Cyrl-RS" b="1" dirty="0" smtClean="0">
                <a:latin typeface="Comic Sans MS" pitchFamily="66" charset="0"/>
              </a:rPr>
              <a:t>ИЗБОР ИПРАВНОГ</a:t>
            </a:r>
            <a:endParaRPr lang="sr-Latn-CS" b="1" dirty="0">
              <a:latin typeface="Comic Sans MS" pitchFamily="66" charset="0"/>
            </a:endParaRPr>
          </a:p>
          <a:p>
            <a:pPr algn="ctr" eaLnBrk="0" hangingPunct="0"/>
            <a:r>
              <a:rPr lang="sr-Latn-CS" b="1" dirty="0">
                <a:latin typeface="Comic Sans MS" pitchFamily="66" charset="0"/>
              </a:rPr>
              <a:t> </a:t>
            </a:r>
            <a:r>
              <a:rPr lang="sr-Cyrl-RS" b="1" dirty="0" smtClean="0">
                <a:latin typeface="Comic Sans MS" pitchFamily="66" charset="0"/>
              </a:rPr>
              <a:t>ПУТА ОБРАЗОВАЊА</a:t>
            </a:r>
            <a:endParaRPr lang="sr-Latn-CS" b="1" dirty="0">
              <a:latin typeface="Comic Sans MS" pitchFamily="66" charset="0"/>
            </a:endParaRPr>
          </a:p>
          <a:p>
            <a:pPr algn="ctr" eaLnBrk="0" hangingPunct="0"/>
            <a:r>
              <a:rPr lang="sr-Cyrl-RS" b="1" dirty="0" smtClean="0">
                <a:latin typeface="Comic Sans MS" pitchFamily="66" charset="0"/>
              </a:rPr>
              <a:t>И</a:t>
            </a:r>
            <a:endParaRPr lang="sr-Latn-CS" b="1" dirty="0">
              <a:latin typeface="Comic Sans MS" pitchFamily="66" charset="0"/>
            </a:endParaRPr>
          </a:p>
          <a:p>
            <a:pPr algn="ctr" eaLnBrk="0" hangingPunct="0"/>
            <a:r>
              <a:rPr lang="sr-Cyrl-RS" b="1" dirty="0" smtClean="0">
                <a:latin typeface="Comic Sans MS" pitchFamily="66" charset="0"/>
              </a:rPr>
              <a:t>ИЗБОР</a:t>
            </a:r>
            <a:endParaRPr lang="sr-Latn-CS" b="1" dirty="0">
              <a:latin typeface="Comic Sans MS" pitchFamily="66" charset="0"/>
            </a:endParaRPr>
          </a:p>
          <a:p>
            <a:pPr algn="ctr" eaLnBrk="0" hangingPunct="0"/>
            <a:r>
              <a:rPr lang="sr-Cyrl-RS" b="1" dirty="0" smtClean="0">
                <a:latin typeface="Comic Sans MS" pitchFamily="66" charset="0"/>
              </a:rPr>
              <a:t>ЗАНИМАЊА</a:t>
            </a:r>
            <a:r>
              <a:rPr lang="sr-Latn-CS" b="1" dirty="0" smtClean="0">
                <a:latin typeface="Comic Sans MS" pitchFamily="66" charset="0"/>
              </a:rPr>
              <a:t> </a:t>
            </a:r>
            <a:endParaRPr lang="en-US" b="1" dirty="0">
              <a:latin typeface="Comic Sans MS" pitchFamily="66" charset="0"/>
            </a:endParaRPr>
          </a:p>
        </p:txBody>
      </p:sp>
      <p:pic>
        <p:nvPicPr>
          <p:cNvPr id="5" name="Picture 7" descr="CA0DCXQ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857364"/>
            <a:ext cx="1050925" cy="660400"/>
          </a:xfrm>
          <a:prstGeom prst="rect">
            <a:avLst/>
          </a:prstGeom>
          <a:noFill/>
        </p:spPr>
      </p:pic>
      <p:pic>
        <p:nvPicPr>
          <p:cNvPr id="6" name="Picture 6" descr="profa na komp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571744"/>
            <a:ext cx="9620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klinci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4643446"/>
            <a:ext cx="1495425" cy="1455738"/>
          </a:xfrm>
          <a:prstGeom prst="rect">
            <a:avLst/>
          </a:prstGeom>
          <a:noFill/>
        </p:spPr>
      </p:pic>
      <p:pic>
        <p:nvPicPr>
          <p:cNvPr id="8" name="Picture 9" descr="klinci slatk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5000636"/>
            <a:ext cx="1757362" cy="1671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4800" b="1" dirty="0" smtClean="0">
                <a:solidFill>
                  <a:srgbClr val="C00000"/>
                </a:solidFill>
              </a:rPr>
              <a:t>ЦИЉЕВИ СУ ДА: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86842" cy="4873752"/>
          </a:xfrm>
        </p:spPr>
        <p:txBody>
          <a:bodyPr>
            <a:normAutofit/>
          </a:bodyPr>
          <a:lstStyle/>
          <a:p>
            <a:r>
              <a:rPr lang="sr-Cyrl-RS" sz="3600" b="1" dirty="0" smtClean="0"/>
              <a:t>ОДЛУКА БУДЕ ПРОМИШЉЕНА</a:t>
            </a:r>
          </a:p>
          <a:p>
            <a:r>
              <a:rPr lang="sr-Cyrl-RS" sz="3600" b="1" dirty="0" smtClean="0"/>
              <a:t>У СКЛАДУ СА КАРАКТЕРОМ И ИНТЕРЕСОВАЊИМА</a:t>
            </a:r>
          </a:p>
          <a:p>
            <a:r>
              <a:rPr lang="sr-Cyrl-RS" sz="3600" b="1" dirty="0" smtClean="0"/>
              <a:t>НА ОСНОВУ ПОТПУНИХ И БЛАГОВРЕМЕНИХ ИНФОРМАЦИЈА</a:t>
            </a:r>
          </a:p>
          <a:p>
            <a:r>
              <a:rPr lang="sr-Cyrl-RS" sz="3600" b="1" dirty="0" smtClean="0"/>
              <a:t>УЧЕНИК ОДАБЕРЕ ЖЕЉЕНУ ШКОЛУ ЛАКО И СИГУРНО</a:t>
            </a:r>
            <a:endParaRPr lang="en-US" sz="36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</TotalTime>
  <Words>207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ПРОФЕСИОНАЛНА ОРИЈЕНТАЦИЈА </vt:lpstr>
      <vt:lpstr>Закон о основном образовању... Члан 43.</vt:lpstr>
      <vt:lpstr>      ПО - ПЕТОФАЗНИ МОДЕЛ</vt:lpstr>
      <vt:lpstr> </vt:lpstr>
      <vt:lpstr>ИНТЕРЕСОВАЊА О ЗАНИМАЊУ И КАРИЈЕРИ</vt:lpstr>
      <vt:lpstr>ПУТЕВИ ОБРАЗОВАЊА</vt:lpstr>
      <vt:lpstr>РЕАЛНИ СУСРЕТИ</vt:lpstr>
      <vt:lpstr>одлука</vt:lpstr>
      <vt:lpstr>ЦИЉЕВИ СУ ДА: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ПРОФЕСИОНАЛНА ОРИЈЕНТАЦИЈА</dc:title>
  <dc:creator>Musicki</dc:creator>
  <cp:lastModifiedBy>Musicki</cp:lastModifiedBy>
  <cp:revision>9</cp:revision>
  <dcterms:created xsi:type="dcterms:W3CDTF">2013-09-02T07:21:24Z</dcterms:created>
  <dcterms:modified xsi:type="dcterms:W3CDTF">2013-11-24T19:40:52Z</dcterms:modified>
</cp:coreProperties>
</file>