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0099"/>
    <a:srgbClr val="FF7C80"/>
    <a:srgbClr val="ED2BE4"/>
    <a:srgbClr val="0066FF"/>
    <a:srgbClr val="CCCCFF"/>
    <a:srgbClr val="460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4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1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19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612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727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1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49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58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3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0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7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0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75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8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32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82E8FD-1E15-4DE3-8FCC-0FCAEA1268DD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950162-5F1E-4859-BD7E-8D30CFCDB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4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vezadecu.biz/za-decu-i-roditelje/zagonetke/1674/zagonetke-za-dec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tockfresh.com/image/3090686/kids-think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two-kids-talking-discuss-book-library-two-kids-talking-discuss-book-library-vector-image157301982" TargetMode="External"/><Relationship Id="rId2" Type="http://schemas.openxmlformats.org/officeDocument/2006/relationships/hyperlink" Target="https://www.dreamstime.com/two-children-boy-girl-talking-school-vector-illustration-image1025242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dreamstime.com/two-children-boy-girl-talking-school-vector-illustration-image10252426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4108" y="1728216"/>
            <a:ext cx="6815669" cy="2404872"/>
          </a:xfrm>
        </p:spPr>
        <p:txBody>
          <a:bodyPr/>
          <a:lstStyle/>
          <a:p>
            <a:r>
              <a:rPr lang="sr-Cyrl-RS" sz="4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АКТИВНО СЛУШАЊЕ, ШТА ЈЕ ТО?</a:t>
            </a:r>
            <a:r>
              <a:rPr lang="sr-Cyrl-RS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br>
              <a:rPr lang="sr-Cyrl-RS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sr-Cyrl-RS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                                          </a:t>
            </a:r>
            <a:br>
              <a:rPr lang="sr-Cyrl-RS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sr-Cyrl-R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sr-Cyrl-RS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sr-Cyrl-RS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Аутори:</a:t>
            </a:r>
            <a:br>
              <a:rPr lang="sr-Cyrl-RS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sr-Cyrl-RS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Психолошко-педагошка служба школе</a:t>
            </a:r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1943" y="7874679"/>
            <a:ext cx="3118964" cy="596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" y="6022175"/>
            <a:ext cx="1190548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sr-Cyrl-RS" dirty="0" smtClean="0">
                <a:hlinkClick r:id="rId2"/>
              </a:rPr>
              <a:t>Слика је узета са линка: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://www.svezadecu.biz/za-decu-i-roditelje/zagonetke/1674/zagonetke-za-decu/</a:t>
            </a:r>
            <a:endParaRPr lang="en-US" dirty="0"/>
          </a:p>
        </p:txBody>
      </p:sp>
      <p:pic>
        <p:nvPicPr>
          <p:cNvPr id="6" name="Picture 5" descr="Zagonetke za de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96" y="4133088"/>
            <a:ext cx="4005072" cy="167335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343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Шта</a:t>
            </a:r>
            <a:r>
              <a:rPr lang="sr-Cyrl-RS" dirty="0" smtClean="0">
                <a:latin typeface="Comic Sans MS" panose="030F0702030302020204" pitchFamily="66" charset="0"/>
              </a:rPr>
              <a:t> </a:t>
            </a:r>
            <a:r>
              <a:rPr lang="sr-Cyrl-R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значи</a:t>
            </a:r>
            <a:r>
              <a:rPr lang="sr-Cyrl-RS" dirty="0" smtClean="0">
                <a:latin typeface="Comic Sans MS" panose="030F0702030302020204" pitchFamily="66" charset="0"/>
              </a:rPr>
              <a:t> </a:t>
            </a:r>
            <a:r>
              <a:rPr lang="sr-Cyrl-RS" sz="4000" dirty="0" smtClean="0">
                <a:solidFill>
                  <a:srgbClr val="ED2BE4"/>
                </a:solidFill>
                <a:latin typeface="Comic Sans MS" panose="030F0702030302020204" pitchFamily="66" charset="0"/>
              </a:rPr>
              <a:t>АКТИВНО</a:t>
            </a:r>
            <a:r>
              <a:rPr lang="sr-Cyrl-RS" sz="4000" dirty="0" smtClean="0">
                <a:latin typeface="Comic Sans MS" panose="030F0702030302020204" pitchFamily="66" charset="0"/>
              </a:rPr>
              <a:t> </a:t>
            </a:r>
            <a:r>
              <a:rPr lang="sr-Cyrl-RS" sz="4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СЛУШАТИ?</a:t>
            </a:r>
            <a:endParaRPr lang="en-US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2414016"/>
            <a:ext cx="10479024" cy="375818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sr-Cyrl-RS" dirty="0" smtClean="0">
                <a:latin typeface="Comic Sans MS" panose="030F0702030302020204" pitchFamily="66" charset="0"/>
              </a:rPr>
              <a:t>За успешну комуникацију и квалитетне односе међу људима, важно је активно слушање. </a:t>
            </a:r>
          </a:p>
          <a:p>
            <a:pPr marL="0" indent="0" algn="ctr">
              <a:buNone/>
            </a:pPr>
            <a:r>
              <a:rPr lang="sr-Cyrl-RS" sz="2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АКТИВНО СЛУШАТИ </a:t>
            </a:r>
            <a:r>
              <a:rPr lang="sr-Cyrl-RS" sz="29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ЗНАЧИ ПОКАЗАТИ </a:t>
            </a:r>
            <a:r>
              <a:rPr lang="sr-Cyrl-RS" sz="29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СТВАРАН ИНТЕРЕС </a:t>
            </a:r>
            <a:r>
              <a:rPr lang="sr-Cyrl-RS" sz="2900" b="1" dirty="0" smtClean="0">
                <a:solidFill>
                  <a:srgbClr val="ED2BE4"/>
                </a:solidFill>
                <a:latin typeface="Comic Sans MS" panose="030F0702030302020204" pitchFamily="66" charset="0"/>
              </a:rPr>
              <a:t>ЗА ТО ШТО </a:t>
            </a:r>
            <a:r>
              <a:rPr lang="sr-Cyrl-RS" sz="29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ДРУГИ ГОВОРЕ</a:t>
            </a:r>
            <a:r>
              <a:rPr lang="sr-Cyrl-RS" sz="29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sr-Cyrl-RS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sr-Cyrl-RS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sr-Cyrl-RS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sr-Cyrl-RS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sr-Cyrl-RS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То значи да покушавамо заиста да разумемо другога, да проверавамо како смо разумели, да се активно распитујемо за нове податке и да донекле и тумачимо то што чујемо.</a:t>
            </a:r>
          </a:p>
          <a:p>
            <a:pPr marL="0" indent="0" algn="just">
              <a:buNone/>
            </a:pPr>
            <a:r>
              <a:rPr lang="sr-Cyrl-R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То је једна од најмоћнијих техника да се разговара са другим, а да се у тај разговор не убацују сопствене идеје.</a:t>
            </a:r>
          </a:p>
          <a:p>
            <a:pPr marL="0" indent="0" algn="just">
              <a:buNone/>
            </a:pPr>
            <a:r>
              <a:rPr lang="sr-Cyrl-RS" dirty="0" smtClean="0">
                <a:solidFill>
                  <a:srgbClr val="ED2BE4"/>
                </a:solidFill>
                <a:latin typeface="Comic Sans MS" panose="030F0702030302020204" pitchFamily="66" charset="0"/>
              </a:rPr>
              <a:t>Разлог избијања конфликата често може бити у томе што особе које разговарају не слушају пажљиво једни друге, а последице такве ситуације су непријатна осећања код особе које није слушана.</a:t>
            </a:r>
          </a:p>
          <a:p>
            <a:pPr marL="0" indent="0" algn="just">
              <a:buNone/>
            </a:pPr>
            <a:r>
              <a:rPr lang="sr-Cyrl-R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Детаљније информације о активном слушању, можете пронаћи у књизи: Плут, Д., Маринковић, Љ. (2002). </a:t>
            </a:r>
            <a:r>
              <a:rPr lang="sr-Cyrl-RS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Конфликти и шта са њима. </a:t>
            </a:r>
            <a:r>
              <a:rPr lang="sr-Cyrl-R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Београд: Креативни центар.</a:t>
            </a:r>
          </a:p>
          <a:p>
            <a:pPr marL="0" indent="0" algn="just">
              <a:buNone/>
            </a:pPr>
            <a:endParaRPr lang="sr-Cyrl-R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sz="19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Слика је узета са линка:</a:t>
            </a:r>
            <a:r>
              <a:rPr lang="en-US" dirty="0">
                <a:hlinkClick r:id="rId2"/>
              </a:rPr>
              <a:t>https://stockfresh.com/image/3090686/kids-thinking</a:t>
            </a:r>
            <a:endParaRPr lang="sr-Cyrl-R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Stock photo: Kids Thinki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72" y="2916936"/>
            <a:ext cx="2096730" cy="12618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Left Arrow 6"/>
          <p:cNvSpPr/>
          <p:nvPr/>
        </p:nvSpPr>
        <p:spPr>
          <a:xfrm>
            <a:off x="2688336" y="5376672"/>
            <a:ext cx="1106424" cy="2468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ИГРА</a:t>
            </a:r>
            <a:r>
              <a:rPr lang="sr-Cyrl-RS" sz="36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ЗА УЧЕЊЕ </a:t>
            </a:r>
            <a:r>
              <a:rPr lang="sr-Cyrl-RS" sz="36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АКТИВНОГ СЛУШАЊА</a:t>
            </a:r>
            <a:r>
              <a:rPr lang="sr-Cyrl-RS" sz="3600" dirty="0" smtClean="0">
                <a:latin typeface="Comic Sans MS" panose="030F0702030302020204" pitchFamily="66" charset="0"/>
              </a:rPr>
              <a:t/>
            </a:r>
            <a:br>
              <a:rPr lang="sr-Cyrl-RS" sz="3600" dirty="0" smtClean="0">
                <a:latin typeface="Comic Sans MS" panose="030F0702030302020204" pitchFamily="66" charset="0"/>
              </a:rPr>
            </a:br>
            <a:r>
              <a:rPr lang="sr-Cyrl-RS" sz="2700" b="1" dirty="0" smtClean="0">
                <a:solidFill>
                  <a:srgbClr val="FF7C80"/>
                </a:solidFill>
                <a:latin typeface="Comic Sans MS" panose="030F0702030302020204" pitchFamily="66" charset="0"/>
              </a:rPr>
              <a:t>ЗАНИМЉИВА АКТИВНОСТ </a:t>
            </a:r>
            <a:r>
              <a:rPr lang="sr-Cyrl-RS" sz="2700" b="1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ЗА ЦЕЛУ </a:t>
            </a:r>
            <a:r>
              <a:rPr lang="sr-Cyrl-RS" sz="27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ПОРОДИЦУ</a:t>
            </a:r>
            <a:endParaRPr lang="en-US" sz="2700" b="1" dirty="0">
              <a:solidFill>
                <a:srgbClr val="99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b="1" dirty="0" smtClean="0">
                <a:latin typeface="Comic Sans MS" panose="030F0702030302020204" pitchFamily="66" charset="0"/>
              </a:rPr>
              <a:t>За ову вежбу потребан је један цртеж. </a:t>
            </a:r>
          </a:p>
          <a:p>
            <a:pPr marL="0" indent="0" algn="just">
              <a:buNone/>
            </a:pPr>
            <a:r>
              <a:rPr lang="sr-Cyrl-RS" sz="1600" dirty="0" smtClean="0">
                <a:latin typeface="Comic Sans MS" panose="030F0702030302020204" pitchFamily="66" charset="0"/>
              </a:rPr>
              <a:t>Ово је предлог из књиге: Адамс, Х. (2003). </a:t>
            </a:r>
            <a:r>
              <a:rPr lang="sr-Cyrl-RS" sz="1600" i="1" dirty="0" smtClean="0">
                <a:latin typeface="Comic Sans MS" panose="030F0702030302020204" pitchFamily="66" charset="0"/>
              </a:rPr>
              <a:t>Мир у учионици</a:t>
            </a:r>
            <a:r>
              <a:rPr lang="sr-Cyrl-RS" sz="1600" dirty="0" smtClean="0">
                <a:latin typeface="Comic Sans MS" panose="030F0702030302020204" pitchFamily="66" charset="0"/>
              </a:rPr>
              <a:t>. Београд: Група Мост.</a:t>
            </a:r>
          </a:p>
          <a:p>
            <a:pPr marL="0" indent="0" algn="just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728" y="3307795"/>
            <a:ext cx="7598664" cy="293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9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ED2BE4"/>
                </a:solidFill>
                <a:latin typeface="Comic Sans MS" panose="030F0702030302020204" pitchFamily="66" charset="0"/>
              </a:rPr>
              <a:t>НАСТАВАК ВЕЖБЕ</a:t>
            </a:r>
            <a:endParaRPr lang="en-US" dirty="0">
              <a:solidFill>
                <a:srgbClr val="ED2BE4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sr-Cyrl-RS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Цртеж треба да видиш само ти. Остали, који учествују у овој игри, добијају празан папир и оловку.</a:t>
            </a:r>
          </a:p>
          <a:p>
            <a:pPr algn="just"/>
            <a:r>
              <a:rPr lang="sr-Cyrl-R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Затим, полако описујеш шта се налази на цртежу, а други цртају. На пример: „На левој горњој страни папира  налази се звезда а поред њене десне стране, два облака. Један облак је постављен више горе, а други се налази испод њега и ближи је звезди.“ И тако даље. </a:t>
            </a:r>
          </a:p>
          <a:p>
            <a:pPr algn="just"/>
            <a:r>
              <a:rPr lang="sr-Cyrl-RS" sz="2000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Остали треба да покушају да репродукују цртеж према упуствима која чују, </a:t>
            </a:r>
            <a:r>
              <a:rPr lang="sr-Cyrl-RS" sz="2000" u="sng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без постављања додатних питања. </a:t>
            </a:r>
          </a:p>
          <a:p>
            <a:pPr algn="just"/>
            <a:r>
              <a:rPr lang="sr-Cyrl-RS" sz="20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Када сви заврше са цртањем, треба да упореде свој цртеж са оригиналним.</a:t>
            </a:r>
          </a:p>
          <a:p>
            <a:pPr algn="just"/>
            <a:r>
              <a:rPr lang="sr-Cyrl-RS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Можете (ако желите) заједно прогласити ПОБЕДНИКА ИГРЕ. Само, пазите да се не посвађате. Победник је она особа, чији цртеж је најближи оригиналу.</a:t>
            </a:r>
          </a:p>
          <a:p>
            <a:pPr algn="just"/>
            <a:r>
              <a:rPr lang="sr-Cyrl-RS" sz="2000" b="1" dirty="0" smtClean="0">
                <a:solidFill>
                  <a:srgbClr val="990099"/>
                </a:solidFill>
                <a:latin typeface="Comic Sans MS" panose="030F0702030302020204" pitchFamily="66" charset="0"/>
              </a:rPr>
              <a:t>Ова активност  може се понављати безброј пута са другим цртежима. Такође, можете увести и своја правила. На пример: дозвољено је постављати додатна питања којима се траже ближа објашњења. Или, нема победника...Или, сваки пут се мења особа која описује </a:t>
            </a:r>
            <a:r>
              <a:rPr lang="sr-Cyrl-RS" sz="2000" b="1" smtClean="0">
                <a:solidFill>
                  <a:srgbClr val="990099"/>
                </a:solidFill>
                <a:latin typeface="Comic Sans MS" panose="030F0702030302020204" pitchFamily="66" charset="0"/>
              </a:rPr>
              <a:t>цртеж.</a:t>
            </a:r>
          </a:p>
          <a:p>
            <a:pPr marL="0" indent="0" algn="just">
              <a:buNone/>
            </a:pPr>
            <a:endParaRPr lang="sr-Cyrl-RS" sz="2000" b="1" dirty="0" smtClean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sr-Cyrl-RS" sz="2000" dirty="0" smtClean="0">
                <a:solidFill>
                  <a:srgbClr val="FF3399"/>
                </a:solidFill>
                <a:hlinkClick r:id="rId2"/>
              </a:rPr>
              <a:t>Слика је узета са линка:</a:t>
            </a:r>
            <a:r>
              <a:rPr lang="en-US" sz="2000" dirty="0">
                <a:hlinkClick r:id="rId3"/>
              </a:rPr>
              <a:t>https://www.dreamstime.com/two-kids-talking-discuss-book-library-two-kids-talking-discuss-book-library-vector-image157301982</a:t>
            </a:r>
            <a:endParaRPr lang="sr-Cyrl-RS" sz="2000" b="1" dirty="0" smtClean="0">
              <a:solidFill>
                <a:srgbClr val="990099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990099"/>
              </a:solidFill>
            </a:endParaRPr>
          </a:p>
        </p:txBody>
      </p:sp>
      <p:pic>
        <p:nvPicPr>
          <p:cNvPr id="4" name="Picture 3" descr="Two kids talking and discuss book in library. Vector vector illustratio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272" y="833933"/>
            <a:ext cx="1581912" cy="1600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3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ДРАГА ДЕЦО,</a:t>
            </a:r>
            <a:br>
              <a:rPr lang="sr-Cyrl-R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</a:b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dirty="0" smtClean="0">
                <a:latin typeface="Comic Sans MS" panose="030F0702030302020204" pitchFamily="66" charset="0"/>
              </a:rPr>
              <a:t>ЖЕЛИМО ВАМ ДА СЕ, УЗ ПОМОЋ ПРЕДЛОЖЕНЕ АКТИВНОСТИ, ДОБРО ЗАБАВИТЕ, АЛИ И ДА НАУЧИТЕ ВАЖНОСТ МЕЂУСОБНОГ СЛУШАЊА!</a:t>
            </a:r>
          </a:p>
          <a:p>
            <a:pPr marL="0" indent="0" algn="ctr">
              <a:buNone/>
            </a:pPr>
            <a:r>
              <a:rPr lang="sr-Cyrl-RS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СРЕЋНО,</a:t>
            </a:r>
            <a:endParaRPr lang="sr-Cyrl-RS" dirty="0" smtClean="0">
              <a:solidFill>
                <a:srgbClr val="A60CA6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r-Cyrl-RS" dirty="0" smtClean="0">
                <a:solidFill>
                  <a:srgbClr val="A60CA6"/>
                </a:solidFill>
                <a:latin typeface="Comic Sans MS" panose="030F0702030302020204" pitchFamily="66" charset="0"/>
              </a:rPr>
              <a:t>Психолошк</a:t>
            </a:r>
            <a:r>
              <a:rPr lang="en-US" dirty="0" smtClean="0">
                <a:solidFill>
                  <a:srgbClr val="A60CA6"/>
                </a:solidFill>
                <a:latin typeface="Comic Sans MS" panose="030F0702030302020204" pitchFamily="66" charset="0"/>
              </a:rPr>
              <a:t>o</a:t>
            </a:r>
            <a:r>
              <a:rPr lang="sr-Cyrl-RS" dirty="0" smtClean="0">
                <a:solidFill>
                  <a:srgbClr val="A60CA6"/>
                </a:solidFill>
                <a:latin typeface="Comic Sans MS" panose="030F0702030302020204" pitchFamily="66" charset="0"/>
              </a:rPr>
              <a:t>-педагошка служба Школе</a:t>
            </a:r>
          </a:p>
          <a:p>
            <a:pPr marL="0" indent="0" algn="ctr">
              <a:buNone/>
            </a:pPr>
            <a:endParaRPr lang="sr-Cyrl-RS" dirty="0">
              <a:solidFill>
                <a:srgbClr val="A60CA6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sr-Cyrl-RS" sz="1700" dirty="0" smtClean="0">
                <a:solidFill>
                  <a:srgbClr val="FF3399"/>
                </a:solidFill>
                <a:hlinkClick r:id="rId2"/>
              </a:rPr>
              <a:t>Слика је узета са линка:</a:t>
            </a:r>
            <a:r>
              <a:rPr lang="en-US" sz="1700" dirty="0" smtClean="0">
                <a:solidFill>
                  <a:srgbClr val="FF3399"/>
                </a:solidFill>
                <a:hlinkClick r:id="rId2"/>
              </a:rPr>
              <a:t>https</a:t>
            </a:r>
            <a:r>
              <a:rPr lang="en-US" sz="1700" dirty="0">
                <a:solidFill>
                  <a:srgbClr val="FF3399"/>
                </a:solidFill>
                <a:hlinkClick r:id="rId2"/>
              </a:rPr>
              <a:t>://www.dreamstime.com/two-children-boy-girl-talking-school-vector-illustration-image102524269</a:t>
            </a:r>
            <a:endParaRPr lang="en-US" sz="1700" dirty="0" smtClean="0">
              <a:solidFill>
                <a:srgbClr val="FF3399"/>
              </a:solidFill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endParaRPr lang="en-US" sz="1700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 descr="Two children talking. Vector illustration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952" y="777239"/>
            <a:ext cx="1819402" cy="1682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5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+mj-lt"/>
              </a:rPr>
              <a:t>Литература:</a:t>
            </a:r>
          </a:p>
          <a:p>
            <a:pPr lvl="0"/>
            <a:r>
              <a:rPr lang="sr-Cyrl-RS" dirty="0"/>
              <a:t>Адамс, Х. (2003). </a:t>
            </a:r>
            <a:r>
              <a:rPr lang="sr-Cyrl-RS" i="1" dirty="0"/>
              <a:t>Мир у учионици</a:t>
            </a:r>
            <a:r>
              <a:rPr lang="sr-Cyrl-RS" dirty="0"/>
              <a:t>. Београд: Група Мост.</a:t>
            </a:r>
            <a:endParaRPr lang="en-US" dirty="0"/>
          </a:p>
          <a:p>
            <a:pPr lvl="0"/>
            <a:r>
              <a:rPr lang="sr-Cyrl-RS" dirty="0"/>
              <a:t>Ковач-Церовић, Т., Росандић,Р., Попадић, Д. (1996). </a:t>
            </a:r>
            <a:r>
              <a:rPr lang="sr-Cyrl-RS" i="1" dirty="0"/>
              <a:t>Учионица добре воље.</a:t>
            </a:r>
            <a:r>
              <a:rPr lang="sr-Cyrl-RS" dirty="0"/>
              <a:t>, Београд: ГРУПА МОСТ.</a:t>
            </a:r>
            <a:endParaRPr lang="en-US" dirty="0"/>
          </a:p>
          <a:p>
            <a:pPr lvl="0"/>
            <a:r>
              <a:rPr lang="sr-Cyrl-RS" dirty="0"/>
              <a:t>Плут, Д., Маринковић, Љ. (2002). </a:t>
            </a:r>
            <a:r>
              <a:rPr lang="sr-Cyrl-RS" i="1" dirty="0"/>
              <a:t>Конфликти и шта са њима. </a:t>
            </a:r>
            <a:r>
              <a:rPr lang="sr-Cyrl-RS" dirty="0"/>
              <a:t>Београд: Креативни центар.</a:t>
            </a:r>
            <a:endParaRPr lang="en-US" dirty="0"/>
          </a:p>
          <a:p>
            <a:pPr marL="0" indent="0">
              <a:buNone/>
            </a:pPr>
            <a:endParaRPr lang="sr-Cyrl-R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506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Garamond</vt:lpstr>
      <vt:lpstr>Organic</vt:lpstr>
      <vt:lpstr>АКТИВНО СЛУШАЊЕ, ШТА ЈЕ ТО?                                                                    Аутори: Психолошко-педагошка служба школе</vt:lpstr>
      <vt:lpstr>Шта значи АКТИВНО СЛУШАТИ?</vt:lpstr>
      <vt:lpstr>ИГРА ЗА УЧЕЊЕ АКТИВНОГ СЛУШАЊА ЗАНИМЉИВА АКТИВНОСТ ЗА ЦЕЛУ ПОРОДИЦУ</vt:lpstr>
      <vt:lpstr>НАСТАВАК ВЕЖБЕ</vt:lpstr>
      <vt:lpstr>ДРАГА ДЕЦО,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АКТИВНО СЛУШАЊЕ, ШТА ЈЕ ТО?</dc:title>
  <dc:creator>Korisnik</dc:creator>
  <cp:lastModifiedBy>Korisnik</cp:lastModifiedBy>
  <cp:revision>14</cp:revision>
  <dcterms:created xsi:type="dcterms:W3CDTF">2020-04-05T20:23:57Z</dcterms:created>
  <dcterms:modified xsi:type="dcterms:W3CDTF">2020-04-05T22:06:04Z</dcterms:modified>
</cp:coreProperties>
</file>