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6"/>
  </p:notesMasterIdLst>
  <p:sldIdLst>
    <p:sldId id="258" r:id="rId2"/>
    <p:sldId id="265" r:id="rId3"/>
    <p:sldId id="266" r:id="rId4"/>
    <p:sldId id="280" r:id="rId5"/>
    <p:sldId id="289" r:id="rId6"/>
    <p:sldId id="281" r:id="rId7"/>
    <p:sldId id="282" r:id="rId8"/>
    <p:sldId id="283" r:id="rId9"/>
    <p:sldId id="290" r:id="rId10"/>
    <p:sldId id="278" r:id="rId11"/>
    <p:sldId id="291" r:id="rId12"/>
    <p:sldId id="279" r:id="rId13"/>
    <p:sldId id="296" r:id="rId14"/>
    <p:sldId id="261" r:id="rId15"/>
    <p:sldId id="259" r:id="rId16"/>
    <p:sldId id="297" r:id="rId17"/>
    <p:sldId id="294" r:id="rId18"/>
    <p:sldId id="262" r:id="rId19"/>
    <p:sldId id="260" r:id="rId20"/>
    <p:sldId id="287" r:id="rId21"/>
    <p:sldId id="271" r:id="rId22"/>
    <p:sldId id="263" r:id="rId23"/>
    <p:sldId id="267" r:id="rId24"/>
    <p:sldId id="269" r:id="rId25"/>
    <p:sldId id="268" r:id="rId26"/>
    <p:sldId id="272" r:id="rId27"/>
    <p:sldId id="273" r:id="rId28"/>
    <p:sldId id="274" r:id="rId29"/>
    <p:sldId id="275" r:id="rId30"/>
    <p:sldId id="284" r:id="rId31"/>
    <p:sldId id="285" r:id="rId32"/>
    <p:sldId id="286" r:id="rId33"/>
    <p:sldId id="292" r:id="rId34"/>
    <p:sldId id="277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6397" autoAdjust="0"/>
    <p:restoredTop sz="94662" autoAdjust="0"/>
  </p:normalViewPr>
  <p:slideViewPr>
    <p:cSldViewPr>
      <p:cViewPr varScale="1">
        <p:scale>
          <a:sx n="112" d="100"/>
          <a:sy n="112" d="100"/>
        </p:scale>
        <p:origin x="228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70A93-551A-4C67-8DFD-53355C45103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364984-32EB-4413-9603-9B4D7365C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19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8614-02DB-4DA3-BAEC-E0C7AACBD7C7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7F33-2E79-4AFB-BBEA-FCE95F3FB6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8614-02DB-4DA3-BAEC-E0C7AACBD7C7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7F33-2E79-4AFB-BBEA-FCE95F3FB6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8614-02DB-4DA3-BAEC-E0C7AACBD7C7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7F33-2E79-4AFB-BBEA-FCE95F3FB6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8614-02DB-4DA3-BAEC-E0C7AACBD7C7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7F33-2E79-4AFB-BBEA-FCE95F3FB6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8614-02DB-4DA3-BAEC-E0C7AACBD7C7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7F33-2E79-4AFB-BBEA-FCE95F3FB6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8614-02DB-4DA3-BAEC-E0C7AACBD7C7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7F33-2E79-4AFB-BBEA-FCE95F3FB6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8614-02DB-4DA3-BAEC-E0C7AACBD7C7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7F33-2E79-4AFB-BBEA-FCE95F3FB6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8614-02DB-4DA3-BAEC-E0C7AACBD7C7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7F33-2E79-4AFB-BBEA-FCE95F3FB6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8614-02DB-4DA3-BAEC-E0C7AACBD7C7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7F33-2E79-4AFB-BBEA-FCE95F3FB6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8614-02DB-4DA3-BAEC-E0C7AACBD7C7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7F33-2E79-4AFB-BBEA-FCE95F3FB6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8614-02DB-4DA3-BAEC-E0C7AACBD7C7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D57F33-2E79-4AFB-BBEA-FCE95F3FB69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EFD57F33-2E79-4AFB-BBEA-FCE95F3FB69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22698614-02DB-4DA3-BAEC-E0C7AACBD7C7}" type="datetimeFigureOut">
              <a:rPr lang="en-US" smtClean="0"/>
              <a:t>4/15/2020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NULL" TargetMode="Externa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gif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.png"/><Relationship Id="rId4" Type="http://schemas.microsoft.com/office/2007/relationships/media" Target="../media/media2.mp3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12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6.png"/><Relationship Id="rId7" Type="http://schemas.openxmlformats.org/officeDocument/2006/relationships/image" Target="../media/image5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microsoft.com/office/2007/relationships/media" Target="../media/media2.mp3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9.png"/><Relationship Id="rId10" Type="http://schemas.openxmlformats.org/officeDocument/2006/relationships/image" Target="../media/image65.png"/><Relationship Id="rId4" Type="http://schemas.openxmlformats.org/officeDocument/2006/relationships/audio" Target="../media/media2.mp3"/><Relationship Id="rId9" Type="http://schemas.openxmlformats.org/officeDocument/2006/relationships/image" Target="../media/image64.png"/><Relationship Id="rId1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microsoft.com/office/2007/relationships/hdphoto" Target="../media/hdphoto1.wdp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2.png"/><Relationship Id="rId7" Type="http://schemas.openxmlformats.org/officeDocument/2006/relationships/image" Target="../media/image8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90.png"/><Relationship Id="rId4" Type="http://schemas.openxmlformats.org/officeDocument/2006/relationships/image" Target="../media/image83.png"/><Relationship Id="rId9" Type="http://schemas.openxmlformats.org/officeDocument/2006/relationships/image" Target="../media/image9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71.png"/><Relationship Id="rId7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97.png"/><Relationship Id="rId4" Type="http://schemas.openxmlformats.org/officeDocument/2006/relationships/image" Target="../media/image72.png"/><Relationship Id="rId9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99.png"/><Relationship Id="rId7" Type="http://schemas.openxmlformats.org/officeDocument/2006/relationships/image" Target="../media/image50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3.png"/><Relationship Id="rId7" Type="http://schemas.openxmlformats.org/officeDocument/2006/relationships/image" Target="../media/image13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23.png"/><Relationship Id="rId4" Type="http://schemas.openxmlformats.org/officeDocument/2006/relationships/image" Target="../media/image134.png"/><Relationship Id="rId9" Type="http://schemas.openxmlformats.org/officeDocument/2006/relationships/image" Target="../media/image1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139.png"/><Relationship Id="rId7" Type="http://schemas.openxmlformats.org/officeDocument/2006/relationships/image" Target="../media/image146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5" Type="http://schemas.openxmlformats.org/officeDocument/2006/relationships/image" Target="../media/image129.png"/><Relationship Id="rId4" Type="http://schemas.openxmlformats.org/officeDocument/2006/relationships/image" Target="../media/image1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148.png"/><Relationship Id="rId7" Type="http://schemas.openxmlformats.org/officeDocument/2006/relationships/image" Target="../media/image151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Relationship Id="rId9" Type="http://schemas.openxmlformats.org/officeDocument/2006/relationships/image" Target="../media/image1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54.png"/><Relationship Id="rId7" Type="http://schemas.openxmlformats.org/officeDocument/2006/relationships/image" Target="../media/image129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11" Type="http://schemas.openxmlformats.org/officeDocument/2006/relationships/image" Target="../media/image158.png"/><Relationship Id="rId5" Type="http://schemas.openxmlformats.org/officeDocument/2006/relationships/image" Target="../media/image156.png"/><Relationship Id="rId10" Type="http://schemas.openxmlformats.org/officeDocument/2006/relationships/image" Target="../media/image116.png"/><Relationship Id="rId4" Type="http://schemas.openxmlformats.org/officeDocument/2006/relationships/image" Target="../media/image155.png"/><Relationship Id="rId9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11" Type="http://schemas.openxmlformats.org/officeDocument/2006/relationships/image" Target="../media/image167.png"/><Relationship Id="rId5" Type="http://schemas.openxmlformats.org/officeDocument/2006/relationships/image" Target="../media/image162.png"/><Relationship Id="rId10" Type="http://schemas.openxmlformats.org/officeDocument/2006/relationships/image" Target="../media/image166.png"/><Relationship Id="rId4" Type="http://schemas.openxmlformats.org/officeDocument/2006/relationships/image" Target="../media/image161.png"/><Relationship Id="rId9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Relationship Id="rId9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80.png"/><Relationship Id="rId7" Type="http://schemas.openxmlformats.org/officeDocument/2006/relationships/image" Target="../media/image184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6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40224" y="5805617"/>
            <a:ext cx="4915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ПЕДАГОШКО - ПСИХОЛОШКА</a:t>
            </a:r>
          </a:p>
          <a:p>
            <a:pPr algn="ctr"/>
            <a:r>
              <a:rPr lang="sr-Cyrl-R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СЛУЖБА</a:t>
            </a: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3471" y="484909"/>
            <a:ext cx="6758068" cy="175432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R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ОСНОВНА ШКОЛА </a:t>
            </a:r>
          </a:p>
          <a:p>
            <a:pPr algn="ctr"/>
            <a:r>
              <a:rPr lang="sr-Cyrl-R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„ЖАРКО ЗРЕЊАНИН“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1180" y="2632364"/>
            <a:ext cx="603671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R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СВИ НАШИ УСПЕСИ</a:t>
            </a:r>
          </a:p>
          <a:p>
            <a:pPr algn="ctr"/>
            <a:r>
              <a:rPr lang="sr-Cyrl-R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2019/2020. </a:t>
            </a:r>
            <a:r>
              <a:rPr lang="sr-Cyrl-R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ГОДИНА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052" name="Picture 4" descr="C:\Users\tf190606lv\Desktop\sovice\sova1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5249" y="1625492"/>
            <a:ext cx="2334896" cy="196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tf190606lv\Desktop\sovice\ГРАНА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5256" y="3232176"/>
            <a:ext cx="4028744" cy="89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y2mate.com - Химна ОШ Жарко Зрењанин, Нови Сад_VYcnuLF1px0_144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pic>
        <p:nvPicPr>
          <p:cNvPr id="3" name="Химна ОШ Жарко Зрењанин, Нови Сад">
            <a:hlinkClick r:id="" action="ppaction://media"/>
            <a:extLst>
              <a:ext uri="{FF2B5EF4-FFF2-40B4-BE49-F238E27FC236}">
                <a16:creationId xmlns:a16="http://schemas.microsoft.com/office/drawing/2014/main" id="{6634A974-1ED6-416B-82FA-EF56270231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0148"/>
                  <p14:fade in="150"/>
                  <p14:bmkLst>
                    <p14:bmk name="Bookmark 1" time="17180.0652"/>
                  </p14:bmkLst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57200" y="762000"/>
            <a:ext cx="609600" cy="609600"/>
          </a:xfrm>
          <a:prstGeom prst="rect">
            <a:avLst/>
          </a:prstGeom>
        </p:spPr>
      </p:pic>
      <p:pic>
        <p:nvPicPr>
          <p:cNvPr id="2" name="Picture 2" descr="C:\Users\tf190606lv\Desktop\sovice\cvetna grana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38" y="4216992"/>
            <a:ext cx="8395025" cy="206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180" y="6477000"/>
            <a:ext cx="1371600" cy="278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31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0"/>
    </mc:Choice>
    <mc:Fallback xmlns="">
      <p:transition spd="slow" advTm="4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 numSld="100" showWhenStopped="0">
                <p:cTn id="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473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97" y="2706687"/>
            <a:ext cx="5041900" cy="415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8516" y="5125995"/>
            <a:ext cx="70834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3200" y="2819400"/>
            <a:ext cx="20755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АРХИМЕДЕСОВА 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ДОПИСНА ОЛИМПИЈАДА  РЕПУБЛИЧКО  ФИНАЛЕ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3830535"/>
            <a:ext cx="2507675" cy="2279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94050" y="5562009"/>
            <a:ext cx="2298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Урош     </a:t>
            </a:r>
            <a:r>
              <a:rPr lang="en-US" sz="1600" b="1" dirty="0"/>
              <a:t>II</a:t>
            </a:r>
            <a:r>
              <a:rPr lang="sr-Cyrl-RS" sz="1600" b="1" dirty="0"/>
              <a:t> МЕСТО</a:t>
            </a:r>
          </a:p>
          <a:p>
            <a:r>
              <a:rPr lang="sr-Cyrl-RS" sz="1600" b="1" dirty="0"/>
              <a:t>Јаковљевић  </a:t>
            </a:r>
            <a:r>
              <a:rPr lang="sr-Cyrl-RS" sz="1400" b="1" dirty="0"/>
              <a:t>6-5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264" y="6105675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/>
              <a:t>Александра Милошевић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70796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74" y="2706687"/>
            <a:ext cx="5041900" cy="415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43200" y="2819400"/>
            <a:ext cx="2133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РЕГИОНАЛНИ 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НИВО 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МАТЕМАТИЧКОГ 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 КВИЗА 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(ЕКИПНО)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34836"/>
            <a:ext cx="9144000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6753" y="4820122"/>
            <a:ext cx="70834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 descr="C:\Users\tf190606lv\Desktop\sovice\1.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882" y="45488"/>
            <a:ext cx="2690918" cy="244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tf190606lv\Desktop\sovice\2.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122690"/>
            <a:ext cx="2268237" cy="209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tf190606lv\Desktop\sovice\2.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6082" y="4047641"/>
            <a:ext cx="2495613" cy="229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tf190606lv\Desktop\sovice\1.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3153321"/>
            <a:ext cx="2438400" cy="221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25849" y="1875690"/>
            <a:ext cx="2427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Ђорђе  Мачванин </a:t>
            </a:r>
            <a:r>
              <a:rPr lang="sr-Cyrl-RS" sz="1400" b="1" dirty="0"/>
              <a:t>1-2</a:t>
            </a:r>
          </a:p>
          <a:p>
            <a:r>
              <a:rPr lang="sr-Cyrl-RS" sz="1600" b="1" dirty="0"/>
              <a:t>          </a:t>
            </a:r>
            <a:r>
              <a:rPr lang="en-US" sz="1600" b="1" dirty="0"/>
              <a:t>II </a:t>
            </a:r>
            <a:r>
              <a:rPr lang="sr-Cyrl-RS" sz="1600" b="1" dirty="0"/>
              <a:t>МЕСТО</a:t>
            </a:r>
          </a:p>
          <a:p>
            <a:endParaRPr lang="en-US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089761" y="1684138"/>
            <a:ext cx="1948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Ленка Тамаш  </a:t>
            </a:r>
            <a:r>
              <a:rPr lang="sr-Cyrl-RS" sz="1400" b="1" dirty="0"/>
              <a:t>2-5</a:t>
            </a:r>
          </a:p>
          <a:p>
            <a:r>
              <a:rPr lang="sr-Cyrl-RS" sz="1600" b="1" dirty="0"/>
              <a:t>         </a:t>
            </a:r>
            <a:r>
              <a:rPr lang="en-US" sz="1600" b="1" dirty="0"/>
              <a:t>II </a:t>
            </a:r>
            <a:r>
              <a:rPr lang="sr-Cyrl-RS" sz="1600" b="1" dirty="0"/>
              <a:t>МЕСТО</a:t>
            </a:r>
          </a:p>
          <a:p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145036" y="4820122"/>
            <a:ext cx="1770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Лука Лукић  </a:t>
            </a:r>
            <a:r>
              <a:rPr lang="sr-Cyrl-RS" sz="1400" b="1" dirty="0"/>
              <a:t>3-7</a:t>
            </a:r>
          </a:p>
          <a:p>
            <a:r>
              <a:rPr lang="sr-Cyrl-RS" sz="1600" b="1" dirty="0"/>
              <a:t>      </a:t>
            </a:r>
            <a:r>
              <a:rPr lang="en-US" sz="1600" b="1" dirty="0"/>
              <a:t>II </a:t>
            </a:r>
            <a:r>
              <a:rPr lang="sr-Cyrl-RS" sz="1600" b="1" dirty="0"/>
              <a:t>МЕСТО</a:t>
            </a:r>
          </a:p>
          <a:p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791718" y="573193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Катарина Папић </a:t>
            </a:r>
            <a:r>
              <a:rPr lang="sr-Cyrl-RS" sz="1400" b="1" dirty="0"/>
              <a:t>4-1</a:t>
            </a:r>
          </a:p>
          <a:p>
            <a:r>
              <a:rPr lang="sr-Cyrl-RS" sz="1400" b="1" dirty="0"/>
              <a:t>             </a:t>
            </a:r>
            <a:r>
              <a:rPr lang="en-US" sz="1600" b="1" dirty="0"/>
              <a:t>II </a:t>
            </a:r>
            <a:r>
              <a:rPr lang="sr-Cyrl-RS" sz="1600" b="1" dirty="0"/>
              <a:t>МЕСТО</a:t>
            </a: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6774" y="6024317"/>
            <a:ext cx="2129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/>
              <a:t>Марина Бечелић</a:t>
            </a:r>
          </a:p>
          <a:p>
            <a:r>
              <a:rPr lang="sr-Cyrl-RS" b="1" dirty="0"/>
              <a:t>Наташа Павловић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54987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238" y="2706687"/>
            <a:ext cx="5041900" cy="415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8" y="1219200"/>
            <a:ext cx="9144000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575" y="4876800"/>
            <a:ext cx="70834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67000" y="2898430"/>
            <a:ext cx="213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000" b="1" dirty="0">
                <a:solidFill>
                  <a:schemeClr val="bg1"/>
                </a:solidFill>
              </a:rPr>
              <a:t>РЕГИОНАЛНИ НИВО МАТЕМАТИЧКОГ  КВИЗА (ЕКИПНО)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64767"/>
            <a:ext cx="2895600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8177" y="229506"/>
            <a:ext cx="2479547" cy="227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3072606"/>
            <a:ext cx="2895600" cy="263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4389437"/>
            <a:ext cx="2673323" cy="2431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04962" y="6236155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600" b="1" dirty="0"/>
              <a:t>Арсен Пантић</a:t>
            </a:r>
            <a:r>
              <a:rPr lang="sr-Latn-RS" sz="1600" b="1" dirty="0"/>
              <a:t> </a:t>
            </a:r>
            <a:r>
              <a:rPr lang="sr-Latn-RS" sz="1400" b="1" dirty="0"/>
              <a:t>5-2</a:t>
            </a:r>
            <a:r>
              <a:rPr lang="sr-Cyrl-RS" sz="1600" b="1" dirty="0"/>
              <a:t>   </a:t>
            </a:r>
          </a:p>
          <a:p>
            <a:pPr algn="ctr"/>
            <a:r>
              <a:rPr lang="sr-Latn-RS" sz="1600" b="1" dirty="0"/>
              <a:t>III </a:t>
            </a:r>
            <a:r>
              <a:rPr lang="sr-Cyrl-RS" sz="1600" b="1" dirty="0"/>
              <a:t> МЕСТО</a:t>
            </a: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800600" y="1910624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600" b="1" dirty="0"/>
              <a:t>Нађа Граовац </a:t>
            </a:r>
            <a:r>
              <a:rPr lang="sr-Latn-RS" sz="1600" b="1" dirty="0"/>
              <a:t> </a:t>
            </a:r>
            <a:r>
              <a:rPr lang="sr-Latn-RS" sz="1400" b="1" dirty="0"/>
              <a:t>8-5</a:t>
            </a:r>
            <a:endParaRPr lang="sr-Cyrl-RS" sz="1400" b="1" dirty="0"/>
          </a:p>
          <a:p>
            <a:pPr algn="ctr"/>
            <a:r>
              <a:rPr lang="sr-Latn-RS" sz="1600" b="1" dirty="0"/>
              <a:t>III </a:t>
            </a:r>
            <a:r>
              <a:rPr lang="sr-Cyrl-RS" sz="1600" b="1" dirty="0"/>
              <a:t>МЕСТО</a:t>
            </a:r>
            <a:endParaRPr lang="en-US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23568" y="6019800"/>
            <a:ext cx="1908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/>
              <a:t>Александра Милошевић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793230" y="225209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Михајло Срђевић </a:t>
            </a:r>
            <a:r>
              <a:rPr lang="ru-RU" sz="1400" b="1" dirty="0"/>
              <a:t>7-3</a:t>
            </a:r>
          </a:p>
          <a:p>
            <a:r>
              <a:rPr lang="ru-RU" b="1" dirty="0"/>
              <a:t>         III МЕСТО</a:t>
            </a:r>
          </a:p>
        </p:txBody>
      </p:sp>
      <p:sp>
        <p:nvSpPr>
          <p:cNvPr id="7" name="Rectangle 6"/>
          <p:cNvSpPr/>
          <p:nvPr/>
        </p:nvSpPr>
        <p:spPr>
          <a:xfrm>
            <a:off x="6553200" y="50328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Урош      </a:t>
            </a:r>
            <a:r>
              <a:rPr lang="en-US" b="1" dirty="0"/>
              <a:t>III</a:t>
            </a:r>
            <a:r>
              <a:rPr lang="ru-RU" b="1" dirty="0"/>
              <a:t> МЕСТО</a:t>
            </a:r>
          </a:p>
          <a:p>
            <a:r>
              <a:rPr lang="ru-RU" b="1" dirty="0"/>
              <a:t>Јаковљевић  </a:t>
            </a:r>
            <a:r>
              <a:rPr lang="ru-RU" sz="1400" b="1" dirty="0"/>
              <a:t>6-5</a:t>
            </a:r>
          </a:p>
        </p:txBody>
      </p:sp>
    </p:spTree>
    <p:extLst>
      <p:ext uri="{BB962C8B-B14F-4D97-AF65-F5344CB8AC3E}">
        <p14:creationId xmlns:p14="http://schemas.microsoft.com/office/powerpoint/2010/main" val="2536780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f190606lv\Desktop\sovice\3.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780" y="3407277"/>
            <a:ext cx="4247807" cy="345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f190606lv\Desktop\sovice\ГРАНА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9108989" cy="149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f190606lv\Desktop\sovice\1.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45154"/>
            <a:ext cx="2895600" cy="263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tf190606lv\Desktop\sovice\2.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2690" y="516200"/>
            <a:ext cx="2641310" cy="243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7312" y="516200"/>
            <a:ext cx="2641309" cy="2434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 descr="C:\Users\tf190606lv\Desktop\sovice\ГРАНА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1466" y="5678458"/>
            <a:ext cx="6735464" cy="136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30356" y="3551236"/>
            <a:ext cx="228055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/>
              <a:t>   </a:t>
            </a:r>
            <a:r>
              <a:rPr lang="sr-Latn-CS" sz="3200" b="1" dirty="0"/>
              <a:t> </a:t>
            </a:r>
            <a:r>
              <a:rPr lang="sr-Cyrl-RS" sz="2800" b="1" dirty="0">
                <a:solidFill>
                  <a:schemeClr val="bg1"/>
                </a:solidFill>
              </a:rPr>
              <a:t>ФИЗИКА</a:t>
            </a:r>
          </a:p>
          <a:p>
            <a:pPr algn="ctr"/>
            <a:r>
              <a:rPr lang="sr-Cyrl-RS" b="1" dirty="0">
                <a:solidFill>
                  <a:schemeClr val="bg1"/>
                </a:solidFill>
              </a:rPr>
              <a:t>ОПШТИНСКО ТАКМИЧЕЊЕ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89" y="6482280"/>
            <a:ext cx="4953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/>
              <a:t>А</a:t>
            </a:r>
            <a:r>
              <a:rPr lang="sr-Latn-CS" b="1" dirty="0"/>
              <a:t>.</a:t>
            </a:r>
            <a:r>
              <a:rPr lang="sr-Cyrl-RS" b="1" dirty="0"/>
              <a:t>Утјешановић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3916" y="6014661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/>
              <a:t>Ивана Ракита</a:t>
            </a:r>
            <a:endParaRPr lang="en-US" b="1" dirty="0"/>
          </a:p>
        </p:txBody>
      </p:sp>
      <p:pic>
        <p:nvPicPr>
          <p:cNvPr id="1036" name="Picture 12" descr="C:\Users\tf190606lv\Desktop\sovice\1.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3386" y="4120621"/>
            <a:ext cx="2812076" cy="255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tf190606lv\Desktop\sovice\1.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6472" y="3595935"/>
            <a:ext cx="2862712" cy="260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48116" y="2413942"/>
            <a:ext cx="2686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Ивана Радујков   </a:t>
            </a:r>
            <a:r>
              <a:rPr lang="sr-Cyrl-RS" sz="1400" b="1" dirty="0"/>
              <a:t>7-6</a:t>
            </a:r>
            <a:endParaRPr lang="sr-Latn-RS" sz="1400" b="1" dirty="0"/>
          </a:p>
          <a:p>
            <a:r>
              <a:rPr lang="sr-Latn-RS" sz="1200" b="1" dirty="0"/>
              <a:t>           </a:t>
            </a:r>
            <a:r>
              <a:rPr lang="sr-Latn-RS" sz="1600" b="1" dirty="0"/>
              <a:t>II </a:t>
            </a:r>
            <a:r>
              <a:rPr lang="sr-Cyrl-RS" sz="1600" b="1" dirty="0"/>
              <a:t>МЕСТО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14400" y="2718484"/>
            <a:ext cx="2231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Михајло Срђевић </a:t>
            </a:r>
            <a:r>
              <a:rPr lang="sr-Cyrl-RS" sz="1400" b="1" dirty="0"/>
              <a:t>7-3</a:t>
            </a:r>
          </a:p>
          <a:p>
            <a:pPr algn="ctr"/>
            <a:r>
              <a:rPr lang="sr-Latn-RS" sz="1600" b="1" dirty="0"/>
              <a:t>III </a:t>
            </a:r>
            <a:r>
              <a:rPr lang="sr-Cyrl-RS" sz="1600" b="1" dirty="0"/>
              <a:t>МЕСТО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65370" y="2378297"/>
            <a:ext cx="261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Оливера Мазић  </a:t>
            </a:r>
            <a:r>
              <a:rPr lang="sr-Cyrl-RS" sz="1400" b="1" dirty="0"/>
              <a:t>7-1</a:t>
            </a:r>
            <a:endParaRPr lang="sr-Latn-RS" sz="1400" b="1" dirty="0"/>
          </a:p>
          <a:p>
            <a:r>
              <a:rPr lang="sr-Latn-RS" sz="1200" b="1" dirty="0"/>
              <a:t>              </a:t>
            </a:r>
            <a:r>
              <a:rPr lang="en-US" sz="1600" b="1" dirty="0"/>
              <a:t>I </a:t>
            </a:r>
            <a:r>
              <a:rPr lang="sr-Cyrl-RS" sz="1600" b="1" dirty="0"/>
              <a:t>МЕСТО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467018" y="6070135"/>
            <a:ext cx="2298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Урош         </a:t>
            </a:r>
            <a:r>
              <a:rPr lang="en-US" sz="1600" b="1" dirty="0"/>
              <a:t>III </a:t>
            </a:r>
            <a:r>
              <a:rPr lang="sr-Cyrl-RS" sz="1600" b="1" dirty="0"/>
              <a:t>МЕСТО</a:t>
            </a:r>
          </a:p>
          <a:p>
            <a:r>
              <a:rPr lang="sr-Cyrl-RS" sz="1600" b="1" dirty="0"/>
              <a:t>Јаковљевић  </a:t>
            </a:r>
            <a:r>
              <a:rPr lang="sr-Cyrl-RS" sz="1400" b="1" dirty="0"/>
              <a:t>6-5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13679" y="5569854"/>
            <a:ext cx="2594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Александар  </a:t>
            </a:r>
          </a:p>
          <a:p>
            <a:r>
              <a:rPr lang="sr-Cyrl-RS" sz="1600" b="1" dirty="0"/>
              <a:t>Видаковић  </a:t>
            </a:r>
            <a:r>
              <a:rPr lang="sr-Cyrl-RS" sz="1400" b="1" dirty="0"/>
              <a:t>6-</a:t>
            </a:r>
            <a:r>
              <a:rPr lang="sr-Latn-RS" sz="1400" b="1" dirty="0"/>
              <a:t>4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177498" y="5569854"/>
            <a:ext cx="1107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b="1" dirty="0"/>
              <a:t>III </a:t>
            </a:r>
            <a:r>
              <a:rPr lang="sr-Cyrl-RS" sz="1200" b="1" dirty="0"/>
              <a:t>МЕСТО</a:t>
            </a:r>
            <a:endParaRPr lang="en-US" sz="1200" b="1" dirty="0"/>
          </a:p>
        </p:txBody>
      </p:sp>
      <p:pic>
        <p:nvPicPr>
          <p:cNvPr id="2" name="y2mate.com - Химна ОШ Жарко Зрењанин, Нови Сад_VYcnuLF1px0_144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pic>
        <p:nvPicPr>
          <p:cNvPr id="3" name="Химна ОШ Жарко Зрењанин, Нови Сад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3206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8238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54717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853945"/>
            <a:ext cx="4919898" cy="3999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553" y="6292105"/>
            <a:ext cx="184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dirty="0"/>
              <a:t>  А. Утјешановић</a:t>
            </a:r>
          </a:p>
        </p:txBody>
      </p:sp>
      <p:sp>
        <p:nvSpPr>
          <p:cNvPr id="5" name="Rectangle 4"/>
          <p:cNvSpPr/>
          <p:nvPr/>
        </p:nvSpPr>
        <p:spPr>
          <a:xfrm>
            <a:off x="126041" y="5924710"/>
            <a:ext cx="1592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dirty="0"/>
              <a:t>Ивана Ракита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75542" y="3178141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>
                <a:solidFill>
                  <a:schemeClr val="bg1"/>
                </a:solidFill>
              </a:rPr>
              <a:t>ФИЗИКА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75616" y="3667073"/>
            <a:ext cx="18191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2200" b="1" dirty="0">
                <a:solidFill>
                  <a:schemeClr val="bg1"/>
                </a:solidFill>
              </a:rPr>
              <a:t>ОКРУЖНО </a:t>
            </a:r>
          </a:p>
          <a:p>
            <a:pPr algn="ctr"/>
            <a:r>
              <a:rPr lang="sr-Cyrl-RS" sz="2200" b="1" dirty="0">
                <a:solidFill>
                  <a:schemeClr val="bg1"/>
                </a:solidFill>
              </a:rPr>
              <a:t>ТАКМИЧЕЊЕ</a:t>
            </a:r>
          </a:p>
        </p:txBody>
      </p:sp>
      <p:pic>
        <p:nvPicPr>
          <p:cNvPr id="5123" name="Picture 3" descr="C:\Users\tf190606lv\Desktop\sovice\ГРАНА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8780" y="4939820"/>
            <a:ext cx="6565220" cy="145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tf190606lv\Desktop\sovice\ГРАНА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922" y="1225903"/>
            <a:ext cx="9143999" cy="199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tf190606lv\Desktop\sovice\2.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8775" y="30791"/>
            <a:ext cx="2447564" cy="225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tf190606lv\Desktop\sovice\2.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5528" y="274308"/>
            <a:ext cx="2536476" cy="233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tf190606lv\Desktop\sovice\1.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946" y="541815"/>
            <a:ext cx="2898925" cy="263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tf190606lv\Desktop\sovice\1.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4957" y="3581398"/>
            <a:ext cx="2673818" cy="243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tf190606lv\Desktop\sovice\1.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6425" y="3060307"/>
            <a:ext cx="2793069" cy="254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107899" y="2597546"/>
            <a:ext cx="26663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Михајло Срђевић   </a:t>
            </a:r>
            <a:r>
              <a:rPr lang="ru-RU" sz="1400" b="1" dirty="0"/>
              <a:t>7-3</a:t>
            </a:r>
            <a:endParaRPr lang="sr-Latn-RS" sz="1400" b="1" dirty="0"/>
          </a:p>
          <a:p>
            <a:r>
              <a:rPr lang="sr-Latn-RS" sz="1200" b="1" dirty="0"/>
              <a:t>               </a:t>
            </a:r>
            <a:r>
              <a:rPr lang="ru-RU" sz="1600" b="1" dirty="0"/>
              <a:t>I МЕСТО</a:t>
            </a:r>
          </a:p>
        </p:txBody>
      </p:sp>
      <p:sp>
        <p:nvSpPr>
          <p:cNvPr id="9" name="Rectangle 8"/>
          <p:cNvSpPr/>
          <p:nvPr/>
        </p:nvSpPr>
        <p:spPr>
          <a:xfrm>
            <a:off x="4098910" y="2027032"/>
            <a:ext cx="23594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Оливера Мазић  </a:t>
            </a:r>
            <a:r>
              <a:rPr lang="ru-RU" sz="1400" b="1" dirty="0"/>
              <a:t>7- 1</a:t>
            </a:r>
            <a:endParaRPr lang="sr-Latn-RS" sz="1400" b="1" dirty="0"/>
          </a:p>
          <a:p>
            <a:r>
              <a:rPr lang="sr-Latn-RS" sz="1200" b="1" dirty="0"/>
              <a:t>              </a:t>
            </a:r>
            <a:r>
              <a:rPr lang="en-US" sz="1600" b="1" dirty="0"/>
              <a:t>II</a:t>
            </a:r>
            <a:r>
              <a:rPr lang="ru-RU" sz="1600" b="1" dirty="0"/>
              <a:t>I МЕСТО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22347" y="1701577"/>
            <a:ext cx="22929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Ивана Радујков   </a:t>
            </a:r>
            <a:r>
              <a:rPr lang="ru-RU" sz="1400" b="1" dirty="0"/>
              <a:t>7-6</a:t>
            </a:r>
          </a:p>
          <a:p>
            <a:pPr algn="ctr"/>
            <a:r>
              <a:rPr lang="ru-RU" sz="1600" b="1" dirty="0"/>
              <a:t>I</a:t>
            </a:r>
            <a:r>
              <a:rPr lang="en-US" sz="1600" b="1" dirty="0"/>
              <a:t>I</a:t>
            </a:r>
            <a:r>
              <a:rPr lang="ru-RU" sz="1600" b="1" dirty="0"/>
              <a:t>I МЕСТО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94748" y="5461108"/>
            <a:ext cx="259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Урош</a:t>
            </a:r>
            <a:r>
              <a:rPr lang="sr-Latn-RS" sz="1600" b="1" dirty="0"/>
              <a:t>  </a:t>
            </a:r>
            <a:r>
              <a:rPr lang="sr-Cyrl-RS" sz="1600" b="1" dirty="0"/>
              <a:t>       </a:t>
            </a:r>
            <a:r>
              <a:rPr lang="sr-Latn-RS" sz="1600" b="1" dirty="0"/>
              <a:t> III </a:t>
            </a:r>
            <a:r>
              <a:rPr lang="sr-Cyrl-RS" sz="1600" b="1" dirty="0"/>
              <a:t>МЕСТО</a:t>
            </a:r>
          </a:p>
          <a:p>
            <a:r>
              <a:rPr lang="ru-RU" sz="1600" b="1" dirty="0"/>
              <a:t>Јаковљевић   </a:t>
            </a:r>
            <a:r>
              <a:rPr lang="ru-RU" sz="1400" b="1" dirty="0"/>
              <a:t>6-5</a:t>
            </a:r>
          </a:p>
          <a:p>
            <a:endParaRPr lang="sr-Latn-RS" sz="1600" b="1" dirty="0"/>
          </a:p>
        </p:txBody>
      </p:sp>
      <p:sp>
        <p:nvSpPr>
          <p:cNvPr id="12" name="Rectangle 11"/>
          <p:cNvSpPr/>
          <p:nvPr/>
        </p:nvSpPr>
        <p:spPr>
          <a:xfrm>
            <a:off x="6721864" y="5015590"/>
            <a:ext cx="20781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1600" b="1" dirty="0"/>
              <a:t>Александар  Видаковић </a:t>
            </a:r>
            <a:r>
              <a:rPr lang="sr-Cyrl-RS" sz="1400" b="1" dirty="0"/>
              <a:t>6-</a:t>
            </a:r>
            <a:r>
              <a:rPr lang="sr-Latn-RS" sz="1400" b="1" dirty="0"/>
              <a:t>4</a:t>
            </a:r>
            <a:endParaRPr lang="sr-Cyrl-RS" sz="1400" b="1" dirty="0"/>
          </a:p>
        </p:txBody>
      </p:sp>
      <p:sp>
        <p:nvSpPr>
          <p:cNvPr id="13" name="Rectangle 12"/>
          <p:cNvSpPr/>
          <p:nvPr/>
        </p:nvSpPr>
        <p:spPr>
          <a:xfrm>
            <a:off x="7955597" y="5053871"/>
            <a:ext cx="8606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III </a:t>
            </a:r>
            <a:r>
              <a:rPr lang="sr-Cyrl-RS" sz="1200" b="1" dirty="0"/>
              <a:t>МЕСТО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400" y="2783449"/>
            <a:ext cx="1920936" cy="138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660" y="-250275"/>
            <a:ext cx="2196636" cy="1590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39844" y="541815"/>
            <a:ext cx="1110984" cy="461665"/>
          </a:xfrm>
          <a:prstGeom prst="rect">
            <a:avLst/>
          </a:prstGeom>
          <a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txBody>
          <a:bodyPr wrap="square" rtlCol="0">
            <a:spAutoFit/>
          </a:bodyPr>
          <a:lstStyle/>
          <a:p>
            <a:r>
              <a:rPr lang="sr-Cyrl-RS" sz="1200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50800" dist="50800" dir="5400000" algn="ctr" rotWithShape="0">
                    <a:srgbClr val="FFFF00"/>
                  </a:outerShdw>
                </a:effectLst>
              </a:rPr>
              <a:t>ПЛАСМАН НА РЕПУБЛИЧКО</a:t>
            </a:r>
            <a:endParaRPr lang="en-US" sz="1200" dirty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50800" dist="50800" dir="5400000" algn="ctr" rotWithShape="0">
                  <a:srgbClr val="FFFF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8917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f190606lv\Desktop\sovice\4.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623" y="2842811"/>
            <a:ext cx="5097896" cy="403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9059" y="3066665"/>
            <a:ext cx="2514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000" b="1" dirty="0">
                <a:solidFill>
                  <a:schemeClr val="bg1"/>
                </a:solidFill>
              </a:rPr>
              <a:t>БИОЛОГИЈА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36741" y="3543367"/>
            <a:ext cx="24475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000" b="1" dirty="0">
                <a:solidFill>
                  <a:schemeClr val="bg1"/>
                </a:solidFill>
              </a:rPr>
              <a:t>ОПШТИНСКО ТАКМИЧЕЊЕ 7</a:t>
            </a:r>
            <a:r>
              <a:rPr lang="sr-Cyrl-RS" sz="2200" b="1" dirty="0">
                <a:solidFill>
                  <a:schemeClr val="bg1"/>
                </a:solidFill>
              </a:rPr>
              <a:t>. </a:t>
            </a:r>
            <a:r>
              <a:rPr lang="sr-Cyrl-RS" sz="2000" b="1" dirty="0">
                <a:solidFill>
                  <a:schemeClr val="bg1"/>
                </a:solidFill>
              </a:rPr>
              <a:t>р</a:t>
            </a:r>
            <a:r>
              <a:rPr lang="sr-Cyrl-RS" sz="2200" b="1" dirty="0">
                <a:solidFill>
                  <a:schemeClr val="bg1"/>
                </a:solidFill>
              </a:rPr>
              <a:t>.</a:t>
            </a:r>
            <a:endParaRPr lang="en-US" sz="2200" b="1" dirty="0">
              <a:solidFill>
                <a:schemeClr val="bg1"/>
              </a:solidFill>
            </a:endParaRPr>
          </a:p>
        </p:txBody>
      </p:sp>
      <p:pic>
        <p:nvPicPr>
          <p:cNvPr id="3075" name="Picture 3" descr="C:\Users\tf190606lv\Desktop\sovice\ГРАНА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30" y="1634091"/>
            <a:ext cx="9104270" cy="153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tf190606lv\Desktop\sovice\grana cvetna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5779" y="4395949"/>
            <a:ext cx="6656821" cy="243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tf190606lv\Desktop\sovice\2.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868106"/>
            <a:ext cx="2369925" cy="218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tf190606lv\Desktop\sovice\1.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4037116"/>
            <a:ext cx="2376414" cy="216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tf190606lv\Desktop\sovice\2.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541" y="864390"/>
            <a:ext cx="2198595" cy="202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tf190606lv\Desktop\sovice\2.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8059" y="586092"/>
            <a:ext cx="2084388" cy="192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tf190606lv\Desktop\sovice\2.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9321" y="3543367"/>
            <a:ext cx="2244842" cy="206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57799" y="5647865"/>
            <a:ext cx="247958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Сергеј Певач   </a:t>
            </a:r>
            <a:r>
              <a:rPr lang="sr-Cyrl-RS" sz="1400" b="1" dirty="0"/>
              <a:t>7-3</a:t>
            </a:r>
          </a:p>
          <a:p>
            <a:r>
              <a:rPr lang="sr-Cyrl-RS" sz="1400" b="1" dirty="0"/>
              <a:t>           </a:t>
            </a:r>
            <a:r>
              <a:rPr lang="en-US" sz="1600" b="1" dirty="0"/>
              <a:t>III </a:t>
            </a:r>
            <a:r>
              <a:rPr lang="sr-Cyrl-RS" sz="1600" b="1" dirty="0"/>
              <a:t>МЕСТО</a:t>
            </a:r>
          </a:p>
          <a:p>
            <a:endParaRPr lang="en-US" sz="1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1121" y="125276"/>
            <a:ext cx="2303613" cy="2095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2971800"/>
            <a:ext cx="1022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7773" y="2467344"/>
            <a:ext cx="2019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Селена</a:t>
            </a:r>
            <a:r>
              <a:rPr lang="sr-Latn-RS" sz="1600" b="1" dirty="0"/>
              <a:t>  </a:t>
            </a:r>
            <a:r>
              <a:rPr lang="sr-Cyrl-RS" sz="1600" b="1" dirty="0"/>
              <a:t>     </a:t>
            </a:r>
            <a:r>
              <a:rPr lang="sr-Latn-RS" sz="1600" b="1" dirty="0"/>
              <a:t>I </a:t>
            </a:r>
            <a:r>
              <a:rPr lang="sr-Cyrl-RS" sz="1600" b="1" dirty="0"/>
              <a:t>МЕСТО</a:t>
            </a:r>
          </a:p>
          <a:p>
            <a:r>
              <a:rPr lang="sr-Cyrl-RS" sz="1600" b="1" dirty="0"/>
              <a:t>Стојановић  </a:t>
            </a:r>
            <a:r>
              <a:rPr lang="sr-Cyrl-RS" sz="1400" b="1" dirty="0"/>
              <a:t>7-3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641650" y="2336631"/>
            <a:ext cx="1910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Миа Пајић    </a:t>
            </a:r>
            <a:r>
              <a:rPr lang="sr-Cyrl-RS" sz="1200" b="1" dirty="0"/>
              <a:t>7-3</a:t>
            </a:r>
          </a:p>
          <a:p>
            <a:r>
              <a:rPr lang="sr-Cyrl-RS" sz="1600" b="1" dirty="0"/>
              <a:t>      </a:t>
            </a:r>
            <a:r>
              <a:rPr lang="en-US" sz="1600" b="1" dirty="0"/>
              <a:t>II </a:t>
            </a:r>
            <a:r>
              <a:rPr lang="sr-Cyrl-RS" sz="1600" b="1" dirty="0"/>
              <a:t>МЕСТО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00303" y="1960112"/>
            <a:ext cx="2081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Нађа     </a:t>
            </a:r>
            <a:r>
              <a:rPr lang="en-US" sz="1600" b="1" dirty="0"/>
              <a:t>II </a:t>
            </a:r>
            <a:r>
              <a:rPr lang="sr-Cyrl-RS" sz="1600" b="1" dirty="0"/>
              <a:t>МЕСТО Миликић </a:t>
            </a:r>
            <a:r>
              <a:rPr lang="sr-Cyrl-RS" sz="1200" b="1" dirty="0"/>
              <a:t>7-3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929321" y="1673628"/>
            <a:ext cx="1818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600" b="1" dirty="0"/>
              <a:t>Марко Мамут   </a:t>
            </a:r>
            <a:r>
              <a:rPr lang="sr-Cyrl-RS" sz="1400" b="1" dirty="0"/>
              <a:t>7-6   </a:t>
            </a:r>
            <a:r>
              <a:rPr lang="sr-Cyrl-RS" sz="1200" b="1" dirty="0"/>
              <a:t>     </a:t>
            </a:r>
            <a:r>
              <a:rPr lang="sr-Latn-RS" sz="1600" b="1" dirty="0"/>
              <a:t>II </a:t>
            </a:r>
            <a:r>
              <a:rPr lang="sr-Cyrl-RS" sz="1600" b="1" dirty="0"/>
              <a:t>МЕСТО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150019" y="5065238"/>
            <a:ext cx="180344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600" b="1" dirty="0"/>
              <a:t>Селена Вукша </a:t>
            </a:r>
            <a:r>
              <a:rPr lang="sr-Cyrl-RS" sz="1400" b="1" dirty="0"/>
              <a:t>7-3 </a:t>
            </a:r>
            <a:r>
              <a:rPr lang="sr-Cyrl-RS" sz="1100" b="1" dirty="0"/>
              <a:t>   </a:t>
            </a:r>
            <a:r>
              <a:rPr lang="en-US" sz="1600" b="1" dirty="0"/>
              <a:t>III </a:t>
            </a:r>
            <a:r>
              <a:rPr lang="sr-Cyrl-RS" sz="1600" b="1" dirty="0"/>
              <a:t>МЕСТО</a:t>
            </a:r>
          </a:p>
          <a:p>
            <a:r>
              <a:rPr lang="sr-Cyrl-RS" sz="1100" b="1" dirty="0"/>
              <a:t>  </a:t>
            </a:r>
            <a:endParaRPr lang="en-US" sz="11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209" y="6078436"/>
            <a:ext cx="1981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/>
              <a:t>Драгана М. Чакић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53445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f190606lv\Desktop\sovice\4.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623" y="2921406"/>
            <a:ext cx="5097896" cy="403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38202" y="312075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>
                <a:solidFill>
                  <a:srgbClr val="FFFFFF"/>
                </a:solidFill>
              </a:rPr>
              <a:t>БИОЛОГИЈА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4655" y="3515061"/>
            <a:ext cx="22721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200" b="1" dirty="0">
                <a:solidFill>
                  <a:srgbClr val="FFFFFF"/>
                </a:solidFill>
              </a:rPr>
              <a:t>ОПШТИНСКО</a:t>
            </a:r>
          </a:p>
          <a:p>
            <a:r>
              <a:rPr lang="sr-Cyrl-RS" sz="2200" b="1" dirty="0">
                <a:solidFill>
                  <a:srgbClr val="FFFFFF"/>
                </a:solidFill>
              </a:rPr>
              <a:t> ТАКМИЧЕЊЕ </a:t>
            </a:r>
            <a:r>
              <a:rPr lang="sr-Cyrl-RS" sz="2000" b="1" dirty="0">
                <a:solidFill>
                  <a:srgbClr val="FFFFFF"/>
                </a:solidFill>
              </a:rPr>
              <a:t>8.р.</a:t>
            </a:r>
            <a:endParaRPr lang="en-US" sz="2000" b="1" dirty="0">
              <a:solidFill>
                <a:srgbClr val="FFFFFF"/>
              </a:solidFill>
            </a:endParaRPr>
          </a:p>
        </p:txBody>
      </p:sp>
      <p:pic>
        <p:nvPicPr>
          <p:cNvPr id="3075" name="Picture 3" descr="C:\Users\tf190606lv\Desktop\sovice\ГРАНА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649353"/>
            <a:ext cx="9104270" cy="153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tf190606lv\Desktop\sovice\grana cvetna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5778" y="4419569"/>
            <a:ext cx="6656821" cy="243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tf190606lv\Desktop\sovice\1.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73" y="830613"/>
            <a:ext cx="2592187" cy="235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tf190606lv\Desktop\sovice\2.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4331" y="545567"/>
            <a:ext cx="2198595" cy="202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tf190606lv\Desktop\sovice\2.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402815"/>
            <a:ext cx="2084388" cy="192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1058" y="3899781"/>
            <a:ext cx="2387374" cy="2171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2971800"/>
            <a:ext cx="1022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2F2B2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2571691"/>
            <a:ext cx="2019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>
                <a:solidFill>
                  <a:srgbClr val="2F2B20"/>
                </a:solidFill>
              </a:rPr>
              <a:t>Вукашин </a:t>
            </a:r>
            <a:r>
              <a:rPr lang="sr-Latn-RS" sz="1600" b="1" dirty="0">
                <a:solidFill>
                  <a:srgbClr val="2F2B20"/>
                </a:solidFill>
              </a:rPr>
              <a:t>  I </a:t>
            </a:r>
            <a:r>
              <a:rPr lang="sr-Cyrl-RS" sz="1600" b="1" dirty="0">
                <a:solidFill>
                  <a:srgbClr val="2F2B20"/>
                </a:solidFill>
              </a:rPr>
              <a:t>МЕСТО</a:t>
            </a:r>
          </a:p>
          <a:p>
            <a:r>
              <a:rPr lang="sr-Cyrl-RS" sz="1600" b="1" dirty="0">
                <a:solidFill>
                  <a:srgbClr val="2F2B20"/>
                </a:solidFill>
              </a:rPr>
              <a:t>Обрадовић  </a:t>
            </a:r>
            <a:r>
              <a:rPr lang="sr-Cyrl-RS" sz="1400" b="1" dirty="0">
                <a:solidFill>
                  <a:srgbClr val="2F2B20"/>
                </a:solidFill>
              </a:rPr>
              <a:t>8-5</a:t>
            </a:r>
            <a:endParaRPr lang="en-US" sz="1400" b="1" dirty="0">
              <a:solidFill>
                <a:srgbClr val="2F2B2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99974" y="2044243"/>
            <a:ext cx="1910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>
                <a:solidFill>
                  <a:srgbClr val="2F2B20"/>
                </a:solidFill>
              </a:rPr>
              <a:t>Јана Степанов </a:t>
            </a:r>
            <a:r>
              <a:rPr lang="sr-Cyrl-RS" sz="1400" b="1" dirty="0">
                <a:solidFill>
                  <a:srgbClr val="2F2B20"/>
                </a:solidFill>
              </a:rPr>
              <a:t>8-2</a:t>
            </a:r>
          </a:p>
          <a:p>
            <a:r>
              <a:rPr lang="sr-Cyrl-RS" sz="1600" b="1" dirty="0">
                <a:solidFill>
                  <a:srgbClr val="2F2B20"/>
                </a:solidFill>
              </a:rPr>
              <a:t>      </a:t>
            </a:r>
            <a:r>
              <a:rPr lang="en-US" sz="1600" b="1" dirty="0">
                <a:solidFill>
                  <a:srgbClr val="2F2B20"/>
                </a:solidFill>
              </a:rPr>
              <a:t>II </a:t>
            </a:r>
            <a:r>
              <a:rPr lang="sr-Cyrl-RS" sz="1600" b="1" dirty="0">
                <a:solidFill>
                  <a:srgbClr val="2F2B20"/>
                </a:solidFill>
              </a:rPr>
              <a:t>МЕСТО</a:t>
            </a:r>
            <a:endParaRPr lang="en-US" sz="1600" b="1" dirty="0">
              <a:solidFill>
                <a:srgbClr val="2F2B2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3200" y="1751855"/>
            <a:ext cx="2081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>
                <a:solidFill>
                  <a:srgbClr val="2F2B20"/>
                </a:solidFill>
              </a:rPr>
              <a:t>Маја    </a:t>
            </a:r>
            <a:r>
              <a:rPr lang="en-US" sz="1600" b="1" dirty="0">
                <a:solidFill>
                  <a:srgbClr val="2F2B20"/>
                </a:solidFill>
              </a:rPr>
              <a:t>II </a:t>
            </a:r>
            <a:r>
              <a:rPr lang="sr-Cyrl-RS" sz="1600" b="1" dirty="0">
                <a:solidFill>
                  <a:srgbClr val="2F2B20"/>
                </a:solidFill>
              </a:rPr>
              <a:t>МЕСТО Маленчић  </a:t>
            </a:r>
            <a:r>
              <a:rPr lang="sr-Cyrl-RS" sz="1400" b="1" dirty="0">
                <a:solidFill>
                  <a:srgbClr val="2F2B20"/>
                </a:solidFill>
              </a:rPr>
              <a:t>8-5</a:t>
            </a:r>
            <a:endParaRPr lang="en-US" sz="1400" b="1" dirty="0">
              <a:solidFill>
                <a:srgbClr val="2F2B2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24745" y="1695395"/>
            <a:ext cx="21480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200" b="1" dirty="0">
                <a:solidFill>
                  <a:srgbClr val="2F2B20"/>
                </a:solidFill>
              </a:rPr>
              <a:t> </a:t>
            </a:r>
            <a:endParaRPr lang="en-US" sz="1600" b="1" dirty="0">
              <a:solidFill>
                <a:srgbClr val="2F2B2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" y="5820061"/>
            <a:ext cx="19950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r-Cyrl-RS" b="1" dirty="0">
              <a:solidFill>
                <a:srgbClr val="2F2B20"/>
              </a:solidFill>
            </a:endParaRPr>
          </a:p>
          <a:p>
            <a:r>
              <a:rPr lang="sr-Cyrl-RS" b="1" dirty="0">
                <a:solidFill>
                  <a:srgbClr val="2F2B20"/>
                </a:solidFill>
              </a:rPr>
              <a:t>Драгана М. Чакић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152400" y="6155664"/>
            <a:ext cx="2147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Cyrl-RS" b="1" dirty="0">
              <a:solidFill>
                <a:srgbClr val="2F2B20"/>
              </a:solidFill>
            </a:endParaRPr>
          </a:p>
          <a:p>
            <a:r>
              <a:rPr lang="sr-Cyrl-RS" b="1" dirty="0">
                <a:solidFill>
                  <a:srgbClr val="2F2B20"/>
                </a:solidFill>
              </a:rPr>
              <a:t>   Драгана Бечелић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4188" y="5501685"/>
            <a:ext cx="18415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490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1782" y="3182322"/>
            <a:ext cx="4497757" cy="365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52400" y="5993749"/>
            <a:ext cx="19835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dirty="0">
                <a:solidFill>
                  <a:srgbClr val="2F2B20"/>
                </a:solidFill>
              </a:rPr>
              <a:t>Данијела Салатић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52035" y="3326776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200" b="1" dirty="0">
                <a:solidFill>
                  <a:srgbClr val="FFFFFF"/>
                </a:solidFill>
              </a:rPr>
              <a:t>ХЕМИЈА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52035" y="3810000"/>
            <a:ext cx="18191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2200" b="1" dirty="0">
                <a:solidFill>
                  <a:srgbClr val="FFFFFF"/>
                </a:solidFill>
              </a:rPr>
              <a:t>ОПШТИНСКО </a:t>
            </a:r>
          </a:p>
          <a:p>
            <a:pPr algn="ctr"/>
            <a:r>
              <a:rPr lang="sr-Cyrl-RS" sz="2200" b="1" dirty="0">
                <a:solidFill>
                  <a:srgbClr val="FFFFFF"/>
                </a:solidFill>
              </a:rPr>
              <a:t>ТАКМИЧЕЊЕ</a:t>
            </a:r>
          </a:p>
        </p:txBody>
      </p:sp>
      <p:pic>
        <p:nvPicPr>
          <p:cNvPr id="5123" name="Picture 3" descr="C:\Users\tf190606lv\Desktop\sovice\ГРАНА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207" y="4838830"/>
            <a:ext cx="6565220" cy="145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tf190606lv\Desktop\sovice\ГРАНА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1782" y="1448954"/>
            <a:ext cx="9143999" cy="199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tf190606lv\Desktop\sovice\1.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9919" y="49199"/>
            <a:ext cx="2673818" cy="243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tf190606lv\Desktop\sovice\1.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6425" y="3060307"/>
            <a:ext cx="2793069" cy="254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605375" y="1902143"/>
            <a:ext cx="23594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2F2B20"/>
                </a:solidFill>
              </a:rPr>
              <a:t>Александар   </a:t>
            </a:r>
            <a:r>
              <a:rPr lang="en-US" sz="1400" b="1" dirty="0">
                <a:solidFill>
                  <a:srgbClr val="2F2B20"/>
                </a:solidFill>
              </a:rPr>
              <a:t>II </a:t>
            </a:r>
            <a:r>
              <a:rPr lang="ru-RU" sz="1400" b="1" dirty="0">
                <a:solidFill>
                  <a:srgbClr val="2F2B20"/>
                </a:solidFill>
              </a:rPr>
              <a:t>МЕСТО </a:t>
            </a:r>
          </a:p>
          <a:p>
            <a:r>
              <a:rPr lang="ru-RU" sz="1600" b="1" dirty="0">
                <a:solidFill>
                  <a:srgbClr val="2F2B20"/>
                </a:solidFill>
              </a:rPr>
              <a:t> Кендришић</a:t>
            </a:r>
            <a:r>
              <a:rPr lang="ru-RU" sz="1400" b="1" dirty="0">
                <a:solidFill>
                  <a:srgbClr val="2F2B20"/>
                </a:solidFill>
              </a:rPr>
              <a:t> </a:t>
            </a:r>
            <a:r>
              <a:rPr lang="sr-Cyrl-RS" sz="1400" b="1" dirty="0">
                <a:solidFill>
                  <a:srgbClr val="2F2B20"/>
                </a:solidFill>
              </a:rPr>
              <a:t> </a:t>
            </a:r>
            <a:r>
              <a:rPr lang="ru-RU" sz="1400" dirty="0">
                <a:solidFill>
                  <a:srgbClr val="2F2B20"/>
                </a:solidFill>
              </a:rPr>
              <a:t>8-6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77175" y="4056221"/>
            <a:ext cx="259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b="1" dirty="0">
              <a:solidFill>
                <a:srgbClr val="2F2B20"/>
              </a:solidFill>
            </a:endParaRPr>
          </a:p>
          <a:p>
            <a:endParaRPr lang="sr-Latn-RS" sz="1600" b="1" dirty="0">
              <a:solidFill>
                <a:srgbClr val="2F2B2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01877" y="5001980"/>
            <a:ext cx="23603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1600" b="1" dirty="0">
                <a:solidFill>
                  <a:srgbClr val="2F2B20"/>
                </a:solidFill>
              </a:rPr>
              <a:t>Константин </a:t>
            </a:r>
            <a:endParaRPr lang="en-US" sz="1600" b="1" dirty="0">
              <a:solidFill>
                <a:srgbClr val="2F2B20"/>
              </a:solidFill>
            </a:endParaRPr>
          </a:p>
          <a:p>
            <a:r>
              <a:rPr lang="sr-Cyrl-RS" sz="1600" b="1" dirty="0">
                <a:solidFill>
                  <a:srgbClr val="2F2B20"/>
                </a:solidFill>
              </a:rPr>
              <a:t>Шимић </a:t>
            </a:r>
            <a:r>
              <a:rPr lang="sr-Cyrl-RS" sz="1400" b="1" dirty="0">
                <a:solidFill>
                  <a:srgbClr val="2F2B20"/>
                </a:solidFill>
              </a:rPr>
              <a:t> 8-3</a:t>
            </a:r>
          </a:p>
          <a:p>
            <a:endParaRPr lang="sr-Cyrl-RS" sz="1200" b="1" dirty="0">
              <a:solidFill>
                <a:srgbClr val="2F2B2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4563" y="5001980"/>
            <a:ext cx="1096963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C:\Users\tf190606lv\Desktop\sovice\2.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0262" y="3619163"/>
            <a:ext cx="2356161" cy="217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510217" y="5282872"/>
            <a:ext cx="20762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Јана  Степанов   8-2</a:t>
            </a:r>
          </a:p>
          <a:p>
            <a:r>
              <a:rPr lang="ru-RU" sz="1600" dirty="0"/>
              <a:t>          </a:t>
            </a:r>
            <a:r>
              <a:rPr lang="ru-RU" sz="1600" b="1" dirty="0"/>
              <a:t>III МЕСТО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76" y="474198"/>
            <a:ext cx="2834924" cy="2614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883707" y="241397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/>
              <a:t>Александра</a:t>
            </a:r>
            <a:r>
              <a:rPr lang="en-US" sz="1600" b="1" dirty="0"/>
              <a:t> </a:t>
            </a:r>
            <a:r>
              <a:rPr lang="sr-Cyrl-RS" sz="1600" b="1" dirty="0"/>
              <a:t>     </a:t>
            </a:r>
            <a:r>
              <a:rPr lang="en-US" sz="1600" b="1" dirty="0"/>
              <a:t>I </a:t>
            </a:r>
            <a:r>
              <a:rPr lang="ru-RU" sz="1600" b="1" dirty="0"/>
              <a:t>МЕСТО </a:t>
            </a:r>
          </a:p>
          <a:p>
            <a:r>
              <a:rPr lang="ru-RU" sz="1600" b="1" dirty="0"/>
              <a:t>Јанковић  </a:t>
            </a:r>
            <a:r>
              <a:rPr lang="ru-RU" sz="1400" b="1" dirty="0"/>
              <a:t>8-3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4625" y="-5677"/>
            <a:ext cx="2676525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586422" y="1841598"/>
            <a:ext cx="2194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Вукашин    II МЕСТО</a:t>
            </a:r>
          </a:p>
          <a:p>
            <a:r>
              <a:rPr lang="ru-RU" sz="1600" b="1" dirty="0"/>
              <a:t>Обрадовић </a:t>
            </a:r>
            <a:r>
              <a:rPr lang="ru-RU" sz="1400" dirty="0"/>
              <a:t>8/5</a:t>
            </a:r>
          </a:p>
        </p:txBody>
      </p:sp>
    </p:spTree>
    <p:extLst>
      <p:ext uri="{BB962C8B-B14F-4D97-AF65-F5344CB8AC3E}">
        <p14:creationId xmlns:p14="http://schemas.microsoft.com/office/powerpoint/2010/main" val="3951968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f190606lv\Desktop\sovice\4.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00" y="2881096"/>
            <a:ext cx="4724399" cy="397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f190606lv\Desktop\sovice\ГРАНА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7300" y="4696516"/>
            <a:ext cx="6748462" cy="149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f190606lv\Desktop\sovice\ГРАНА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832" y="786522"/>
            <a:ext cx="7817708" cy="149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5853" y="3200400"/>
            <a:ext cx="225482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000" b="1" dirty="0">
                <a:solidFill>
                  <a:schemeClr val="bg1"/>
                </a:solidFill>
              </a:rPr>
              <a:t>НЕМАЧКИ ЈЕЗИК</a:t>
            </a:r>
          </a:p>
          <a:p>
            <a:pPr algn="ctr"/>
            <a:r>
              <a:rPr lang="sr-Cyrl-RS" b="1" dirty="0">
                <a:solidFill>
                  <a:schemeClr val="bg1"/>
                </a:solidFill>
              </a:rPr>
              <a:t>ОПШТИНСКО ТАКМИЧЕЊЕ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C:\Users\tf190606lv\Desktop\sovice\1.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9035" y="3018169"/>
            <a:ext cx="2735305" cy="248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66254" y="4890143"/>
            <a:ext cx="22242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Александар   </a:t>
            </a:r>
            <a:r>
              <a:rPr lang="sr-Latn-RS" sz="1600" b="1" dirty="0"/>
              <a:t>I </a:t>
            </a:r>
            <a:r>
              <a:rPr lang="sr-Cyrl-RS" sz="1400" b="1" dirty="0"/>
              <a:t>МЕСТО</a:t>
            </a:r>
            <a:r>
              <a:rPr lang="sr-Latn-RS" sz="1600" b="1" dirty="0"/>
              <a:t> </a:t>
            </a:r>
            <a:r>
              <a:rPr lang="sr-Cyrl-RS" sz="1600" b="1" dirty="0"/>
              <a:t>Кендришић  </a:t>
            </a:r>
            <a:r>
              <a:rPr lang="sr-Cyrl-RS" sz="1400" b="1" dirty="0"/>
              <a:t>8- 6</a:t>
            </a:r>
            <a:r>
              <a:rPr lang="sr-Cyrl-RS" b="1" dirty="0"/>
              <a:t> </a:t>
            </a:r>
            <a:endParaRPr lang="en-US" b="1" dirty="0"/>
          </a:p>
        </p:txBody>
      </p:sp>
      <p:pic>
        <p:nvPicPr>
          <p:cNvPr id="8" name="Picture 6" descr="C:\Users\tf190606lv\Desktop\sovice\cve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3185" y="1533440"/>
            <a:ext cx="490537" cy="48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tf190606lv\Desktop\sovice\cve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9613" y="1583810"/>
            <a:ext cx="490538" cy="48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tf190606lv\Desktop\sovice\cve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106" y="1533440"/>
            <a:ext cx="490538" cy="48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tf190606lv\Desktop\sovice\cve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3794" y="1753328"/>
            <a:ext cx="490537" cy="48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tf190606lv\Desktop\sovice\cve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9990" y="542841"/>
            <a:ext cx="490538" cy="48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tf190606lv\Desktop\sovice\cve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1292" y="1265965"/>
            <a:ext cx="490538" cy="48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tf190606lv\Desktop\sovice\cve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4399" y="1265966"/>
            <a:ext cx="490538" cy="48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531" y="6035083"/>
            <a:ext cx="1900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/>
              <a:t>Данијела Максић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24771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f190606lv\Desktop\sovice\4.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833" y="2765823"/>
            <a:ext cx="4959927" cy="409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tf190606lv\Desktop\sovice\ГРАНА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5537" y="5181302"/>
            <a:ext cx="6748463" cy="149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tf190606lv\Desktop\sovice\ГРАНА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158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tf190606lv\Desktop\sovice\1.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3145" y="3221369"/>
            <a:ext cx="2805667" cy="255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48291" y="3200400"/>
            <a:ext cx="221297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000" b="1" dirty="0">
                <a:solidFill>
                  <a:schemeClr val="bg1"/>
                </a:solidFill>
              </a:rPr>
              <a:t>НЕМАЧКИ ЈЕЗИК</a:t>
            </a:r>
          </a:p>
          <a:p>
            <a:pPr algn="ctr"/>
            <a:r>
              <a:rPr lang="sr-Cyrl-RS" b="1" dirty="0">
                <a:solidFill>
                  <a:schemeClr val="bg1"/>
                </a:solidFill>
              </a:rPr>
              <a:t>ОКРУЖНО ТАКМИЧЕЊЕ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28833" y="6066523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/>
              <a:t>Данијела Максић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554323" y="5136362"/>
            <a:ext cx="234700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r-Cyrl-RS" sz="1600" b="1" dirty="0">
                <a:solidFill>
                  <a:srgbClr val="2F2B20"/>
                </a:solidFill>
              </a:rPr>
              <a:t>Александар    </a:t>
            </a:r>
            <a:r>
              <a:rPr lang="sr-Latn-RS" sz="1600" b="1" dirty="0">
                <a:solidFill>
                  <a:srgbClr val="2F2B20"/>
                </a:solidFill>
              </a:rPr>
              <a:t>I</a:t>
            </a:r>
            <a:r>
              <a:rPr lang="sr-Cyrl-RS" sz="1600" b="1" dirty="0">
                <a:solidFill>
                  <a:srgbClr val="2F2B20"/>
                </a:solidFill>
              </a:rPr>
              <a:t> МЕСТО</a:t>
            </a:r>
            <a:r>
              <a:rPr lang="sr-Latn-RS" sz="1600" b="1" dirty="0">
                <a:solidFill>
                  <a:srgbClr val="2F2B20"/>
                </a:solidFill>
              </a:rPr>
              <a:t> </a:t>
            </a:r>
            <a:r>
              <a:rPr lang="sr-Cyrl-RS" sz="1600" b="1" dirty="0">
                <a:solidFill>
                  <a:srgbClr val="2F2B20"/>
                </a:solidFill>
              </a:rPr>
              <a:t>Кендришић  </a:t>
            </a:r>
            <a:r>
              <a:rPr lang="sr-Cyrl-RS" sz="1400" b="1" dirty="0">
                <a:solidFill>
                  <a:srgbClr val="2F2B20"/>
                </a:solidFill>
              </a:rPr>
              <a:t>8- 6</a:t>
            </a:r>
            <a:r>
              <a:rPr lang="sr-Cyrl-RS" b="1" dirty="0">
                <a:solidFill>
                  <a:srgbClr val="2F2B20"/>
                </a:solidFill>
              </a:rPr>
              <a:t> </a:t>
            </a:r>
            <a:endParaRPr lang="en-US" b="1" dirty="0">
              <a:solidFill>
                <a:srgbClr val="2F2B20"/>
              </a:solidFill>
            </a:endParaRPr>
          </a:p>
        </p:txBody>
      </p:sp>
      <p:pic>
        <p:nvPicPr>
          <p:cNvPr id="2051" name="Picture 3" descr="C:\Users\tf190606lv\Desktop\sovice\cve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0593" y="1221282"/>
            <a:ext cx="490537" cy="48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tf190606lv\Desktop\sovice\cve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1551459"/>
            <a:ext cx="490538" cy="48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tf190606lv\Desktop\sovice\cve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7718" y="2150269"/>
            <a:ext cx="490538" cy="48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tf190606lv\Desktop\sovice\cve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3560" y="1693068"/>
            <a:ext cx="490537" cy="48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tf190606lv\Desktop\sovice\cve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5147" y="1870826"/>
            <a:ext cx="490538" cy="48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tf190606lv\Desktop\sovice\cve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957177"/>
            <a:ext cx="490537" cy="48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tf190606lv\Desktop\sovice\cve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6061" y="1538910"/>
            <a:ext cx="490538" cy="48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4323" y="2186870"/>
            <a:ext cx="2236787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2647115"/>
            <a:ext cx="2236787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6065" y="3000463"/>
            <a:ext cx="1139825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2418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298" y="2706687"/>
            <a:ext cx="5039497" cy="415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62317" y="2912076"/>
            <a:ext cx="2895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2400" b="1" dirty="0">
                <a:solidFill>
                  <a:schemeClr val="bg1"/>
                </a:solidFill>
              </a:rPr>
              <a:t>МАТЕМАТИКА</a:t>
            </a:r>
          </a:p>
          <a:p>
            <a:pPr algn="ctr"/>
            <a:r>
              <a:rPr lang="sr-Cyrl-RS" b="1" dirty="0">
                <a:solidFill>
                  <a:schemeClr val="bg1"/>
                </a:solidFill>
              </a:rPr>
              <a:t>ОПШТИНСКО  </a:t>
            </a:r>
          </a:p>
          <a:p>
            <a:pPr algn="ctr"/>
            <a:r>
              <a:rPr lang="sr-Cyrl-RS" b="1" dirty="0">
                <a:solidFill>
                  <a:schemeClr val="bg1"/>
                </a:solidFill>
              </a:rPr>
              <a:t>ТАКМИЧЕЊЕ   </a:t>
            </a:r>
            <a:r>
              <a:rPr lang="sr-Latn-RS" b="1" dirty="0">
                <a:solidFill>
                  <a:schemeClr val="bg1"/>
                </a:solidFill>
              </a:rPr>
              <a:t>IV </a:t>
            </a:r>
            <a:r>
              <a:rPr lang="sr-Cyrl-RS" b="1" dirty="0">
                <a:solidFill>
                  <a:schemeClr val="bg1"/>
                </a:solidFill>
              </a:rPr>
              <a:t>р.</a:t>
            </a:r>
            <a:r>
              <a:rPr lang="sr-Latn-RS" b="1" dirty="0"/>
              <a:t> </a:t>
            </a:r>
            <a:endParaRPr lang="sr-Cyrl-RS" b="1" dirty="0"/>
          </a:p>
        </p:txBody>
      </p:sp>
      <p:pic>
        <p:nvPicPr>
          <p:cNvPr id="4100" name="Picture 4" descr="C:\Users\tf190606lv\Desktop\sovice\cvetna grana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4754090"/>
            <a:ext cx="7086600" cy="166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tf190606lv\Desktop\sovice\ГРАНА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595" y="1195087"/>
            <a:ext cx="9144000" cy="180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tf190606lv\Desktop\sovice\1.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24522"/>
            <a:ext cx="2421925" cy="220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tf190606lv\Desktop\sovice\1.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0644" y="2820567"/>
            <a:ext cx="2690953" cy="244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42486" y="1688213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b="1" dirty="0"/>
              <a:t>Максим  Говорчин 4-4</a:t>
            </a:r>
          </a:p>
          <a:p>
            <a:r>
              <a:rPr lang="sr-Cyrl-RS" sz="1400" b="1" dirty="0"/>
              <a:t>              </a:t>
            </a:r>
            <a:r>
              <a:rPr lang="en-US" sz="1400" b="1" dirty="0"/>
              <a:t>I </a:t>
            </a:r>
            <a:r>
              <a:rPr lang="sr-Cyrl-RS" sz="1400" b="1" dirty="0"/>
              <a:t>МЕСТО </a:t>
            </a:r>
            <a:endParaRPr lang="en-US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061886" y="4682987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Михајло       </a:t>
            </a:r>
            <a:r>
              <a:rPr lang="en-US" sz="1600" b="1" dirty="0"/>
              <a:t>I </a:t>
            </a:r>
            <a:r>
              <a:rPr lang="sr-Cyrl-RS" sz="1600" b="1" dirty="0"/>
              <a:t>МЕСТО </a:t>
            </a:r>
          </a:p>
          <a:p>
            <a:r>
              <a:rPr lang="sr-Cyrl-RS" sz="1600" b="1" dirty="0"/>
              <a:t>Јаковљевић </a:t>
            </a:r>
            <a:r>
              <a:rPr lang="sr-Cyrl-RS" sz="1400" b="1" dirty="0"/>
              <a:t>4-3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8259" y="6091449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/>
              <a:t>Дуња Рађеновић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60052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67013"/>
            <a:ext cx="4962525" cy="409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47800" y="297797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r-Cyrl-RS" sz="2000" b="1" dirty="0">
                <a:solidFill>
                  <a:schemeClr val="bg1"/>
                </a:solidFill>
              </a:rPr>
              <a:t>ЕНГЛЕСКИ </a:t>
            </a:r>
          </a:p>
          <a:p>
            <a:pPr algn="ctr"/>
            <a:r>
              <a:rPr lang="sr-Cyrl-RS" sz="2000" b="1" dirty="0">
                <a:solidFill>
                  <a:schemeClr val="bg1"/>
                </a:solidFill>
              </a:rPr>
              <a:t>ЈЕЗИК</a:t>
            </a:r>
          </a:p>
          <a:p>
            <a:pPr algn="ctr"/>
            <a:r>
              <a:rPr lang="sr-Cyrl-RS" sz="2000" b="1" dirty="0">
                <a:solidFill>
                  <a:schemeClr val="bg1"/>
                </a:solidFill>
              </a:rPr>
              <a:t>ОПШТИНСКО</a:t>
            </a:r>
          </a:p>
          <a:p>
            <a:pPr algn="ctr"/>
            <a:r>
              <a:rPr lang="sr-Cyrl-RS" sz="2000" b="1" dirty="0">
                <a:solidFill>
                  <a:schemeClr val="bg1"/>
                </a:solidFill>
              </a:rPr>
              <a:t>ТАКМИЧЕЊЕ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535" y="1335731"/>
            <a:ext cx="9144000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4781" y="4812506"/>
            <a:ext cx="677862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425" y="228600"/>
            <a:ext cx="2609335" cy="240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84357" y="2040751"/>
            <a:ext cx="223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Маријана  Таш </a:t>
            </a:r>
            <a:r>
              <a:rPr lang="ru-RU" sz="1400" b="1" dirty="0"/>
              <a:t>8-3</a:t>
            </a:r>
          </a:p>
          <a:p>
            <a:pPr algn="ctr"/>
            <a:r>
              <a:rPr lang="ru-RU" sz="1600" b="1" dirty="0"/>
              <a:t>II МЕСТО </a:t>
            </a: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3429000"/>
            <a:ext cx="2609850" cy="240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03437" y="5190906"/>
            <a:ext cx="2190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Љубица    </a:t>
            </a:r>
            <a:r>
              <a:rPr lang="en-US" sz="1600" b="1" dirty="0"/>
              <a:t>III </a:t>
            </a:r>
            <a:r>
              <a:rPr lang="sr-Cyrl-RS" sz="1600" b="1" dirty="0"/>
              <a:t>МЕСТО </a:t>
            </a:r>
          </a:p>
          <a:p>
            <a:r>
              <a:rPr lang="sr-Cyrl-RS" sz="1600" b="1" dirty="0"/>
              <a:t>Бељански  </a:t>
            </a:r>
            <a:r>
              <a:rPr lang="sr-Cyrl-RS" sz="1400" b="1" dirty="0"/>
              <a:t>8-6</a:t>
            </a:r>
          </a:p>
          <a:p>
            <a:endParaRPr lang="sr-Cyrl-RS" sz="1600" b="1" dirty="0"/>
          </a:p>
          <a:p>
            <a:r>
              <a:rPr lang="sr-Cyrl-RS" sz="1600" b="1" dirty="0"/>
              <a:t> </a:t>
            </a:r>
            <a:endParaRPr lang="en-US" sz="1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073665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/>
              <a:t>Јелена Зорић</a:t>
            </a:r>
          </a:p>
          <a:p>
            <a:r>
              <a:rPr lang="sr-Cyrl-RS" b="1" dirty="0"/>
              <a:t>Нађа Крмар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72778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67013"/>
            <a:ext cx="4962525" cy="409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95400" y="297179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r-Cyrl-RS" b="1" dirty="0">
                <a:solidFill>
                  <a:schemeClr val="bg1"/>
                </a:solidFill>
              </a:rPr>
              <a:t>ЕНГЛЕСКИ </a:t>
            </a:r>
            <a:endParaRPr lang="sr-Latn-RS" b="1" dirty="0">
              <a:solidFill>
                <a:schemeClr val="bg1"/>
              </a:solidFill>
            </a:endParaRPr>
          </a:p>
          <a:p>
            <a:pPr algn="ctr"/>
            <a:r>
              <a:rPr lang="sr-Cyrl-RS" b="1" dirty="0">
                <a:solidFill>
                  <a:schemeClr val="bg1"/>
                </a:solidFill>
              </a:rPr>
              <a:t>ЈЕЗИК</a:t>
            </a:r>
          </a:p>
          <a:p>
            <a:pPr algn="ctr"/>
            <a:r>
              <a:rPr lang="sr-Cyrl-RS" b="1" dirty="0">
                <a:solidFill>
                  <a:schemeClr val="bg1"/>
                </a:solidFill>
              </a:rPr>
              <a:t>ОКРУЖНО </a:t>
            </a:r>
            <a:endParaRPr lang="sr-Latn-RS" b="1" dirty="0">
              <a:solidFill>
                <a:schemeClr val="bg1"/>
              </a:solidFill>
            </a:endParaRPr>
          </a:p>
          <a:p>
            <a:pPr algn="ctr"/>
            <a:r>
              <a:rPr lang="sr-Cyrl-RS" b="1" dirty="0">
                <a:solidFill>
                  <a:schemeClr val="bg1"/>
                </a:solidFill>
              </a:rPr>
              <a:t>ТАКМИЧЕЊЕ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74762"/>
            <a:ext cx="9144000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0963" y="0"/>
            <a:ext cx="2451100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50513" y="16774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/>
              <a:t>Маријана  Таш  8-3</a:t>
            </a:r>
          </a:p>
          <a:p>
            <a:pPr algn="ctr"/>
            <a:r>
              <a:rPr lang="ru-RU" sz="1600" b="1" dirty="0"/>
              <a:t>II МЕСТО 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5375" y="4967503"/>
            <a:ext cx="677862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C:\Users\tf190606lv\Desktop\sovice\2.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6449" y="3683096"/>
            <a:ext cx="2267744" cy="208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51095" y="521538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/>
              <a:t>Љубица  III МЕСТО </a:t>
            </a:r>
          </a:p>
          <a:p>
            <a:r>
              <a:rPr lang="ru-RU" sz="1600" b="1" dirty="0"/>
              <a:t>Бељански 8-6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" y="6096000"/>
            <a:ext cx="175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/>
              <a:t>Јелена Зорић</a:t>
            </a:r>
          </a:p>
          <a:p>
            <a:r>
              <a:rPr lang="sr-Cyrl-RS" b="1" dirty="0"/>
              <a:t>Нађа Крмар</a:t>
            </a: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868" y="1969799"/>
            <a:ext cx="48101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2883" y="1131093"/>
            <a:ext cx="48101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0987" y="5699918"/>
            <a:ext cx="48101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9895" y="4728019"/>
            <a:ext cx="48101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9500" y="1967740"/>
            <a:ext cx="48101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6005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f190606lv\Desktop\sovice\4.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08187"/>
            <a:ext cx="5181600" cy="414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f190606lv\Desktop\sovice\ГРАНА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2845" y="5334000"/>
            <a:ext cx="5791200" cy="128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tf190606lv\Desktop\sovice\ГРАНА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248582"/>
            <a:ext cx="9144001" cy="170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19400" y="2953265"/>
            <a:ext cx="1981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b="1" dirty="0">
                <a:solidFill>
                  <a:schemeClr val="bg1"/>
                </a:solidFill>
              </a:rPr>
              <a:t>ИСТОРИЈА</a:t>
            </a:r>
          </a:p>
          <a:p>
            <a:pPr algn="ctr"/>
            <a:r>
              <a:rPr lang="sr-Cyrl-RS" sz="2200" b="1" dirty="0">
                <a:solidFill>
                  <a:schemeClr val="bg1"/>
                </a:solidFill>
              </a:rPr>
              <a:t>ОПШТИНСКО ТАКМИЧЕЊЕ</a:t>
            </a:r>
            <a:endParaRPr lang="en-US" sz="22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tf190606lv\Desktop\sovice\1.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7591" y="4398962"/>
            <a:ext cx="2368816" cy="215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f190606lv\Desktop\sovice\1.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4854" y="3733800"/>
            <a:ext cx="2362446" cy="214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tf190606lv\Desktop\sovice\1.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5753" y="60034"/>
            <a:ext cx="2613874" cy="237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tf190606lv\Desktop\sovice\2.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287" y="685800"/>
            <a:ext cx="2318666" cy="213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tf190606lv\Desktop\sovice\2.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1609" y="143182"/>
            <a:ext cx="2373753" cy="218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7189" y="2292688"/>
            <a:ext cx="2095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Тара     </a:t>
            </a:r>
            <a:r>
              <a:rPr lang="en-US" sz="1600" b="1" dirty="0"/>
              <a:t> I </a:t>
            </a:r>
            <a:r>
              <a:rPr lang="sr-Cyrl-RS" sz="1600" b="1" dirty="0"/>
              <a:t>МЕСТО</a:t>
            </a:r>
          </a:p>
          <a:p>
            <a:r>
              <a:rPr lang="sr-Cyrl-RS" sz="1600" b="1" dirty="0"/>
              <a:t>Миљковић  </a:t>
            </a:r>
            <a:r>
              <a:rPr lang="sr-Cyrl-RS" sz="1400" b="1" dirty="0"/>
              <a:t>6-4</a:t>
            </a:r>
          </a:p>
          <a:p>
            <a:endParaRPr lang="en-US" sz="1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742277" y="1883132"/>
            <a:ext cx="2071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Александар  </a:t>
            </a:r>
            <a:r>
              <a:rPr lang="en-US" sz="1600" b="1" dirty="0"/>
              <a:t>I</a:t>
            </a:r>
            <a:r>
              <a:rPr lang="sr-Cyrl-RS" sz="1600" b="1" dirty="0"/>
              <a:t> </a:t>
            </a:r>
            <a:r>
              <a:rPr lang="sr-Cyrl-RS" sz="1400" b="1" dirty="0"/>
              <a:t>МЕСТО</a:t>
            </a:r>
          </a:p>
          <a:p>
            <a:r>
              <a:rPr lang="sr-Cyrl-RS" sz="1600" b="1" dirty="0"/>
              <a:t>Видаковић  </a:t>
            </a:r>
            <a:r>
              <a:rPr lang="sr-Cyrl-RS" sz="1400" b="1" dirty="0"/>
              <a:t>6-4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337487" y="1786208"/>
            <a:ext cx="2005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Ленка       </a:t>
            </a:r>
            <a:r>
              <a:rPr lang="en-US" sz="1600" b="1" dirty="0"/>
              <a:t>I </a:t>
            </a:r>
            <a:r>
              <a:rPr lang="sr-Cyrl-RS" sz="1600" b="1" dirty="0"/>
              <a:t>МЕСТО</a:t>
            </a:r>
          </a:p>
          <a:p>
            <a:r>
              <a:rPr lang="sr-Cyrl-RS" sz="1600" b="1" dirty="0"/>
              <a:t>Вуксановић  </a:t>
            </a:r>
            <a:r>
              <a:rPr lang="sr-Cyrl-RS" sz="1400" b="1" dirty="0"/>
              <a:t>6-2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764317" y="6016173"/>
            <a:ext cx="1992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Предраг   </a:t>
            </a:r>
            <a:r>
              <a:rPr lang="sr-Latn-RS" sz="1600" b="1" dirty="0"/>
              <a:t>III </a:t>
            </a:r>
            <a:r>
              <a:rPr lang="sr-Cyrl-RS" sz="1400" b="1" dirty="0"/>
              <a:t>МЕСТО</a:t>
            </a:r>
            <a:r>
              <a:rPr lang="sr-Cyrl-RS" sz="1600" b="1" dirty="0"/>
              <a:t> Станојевић   </a:t>
            </a:r>
            <a:r>
              <a:rPr lang="sr-Cyrl-RS" sz="1400" b="1" dirty="0"/>
              <a:t>6-2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668100" y="5327822"/>
            <a:ext cx="1699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Лазар     </a:t>
            </a:r>
            <a:r>
              <a:rPr lang="en-US" sz="1600" b="1" dirty="0"/>
              <a:t>III </a:t>
            </a:r>
            <a:r>
              <a:rPr lang="sr-Cyrl-RS" sz="1400" b="1" dirty="0"/>
              <a:t>МЕСТО</a:t>
            </a:r>
            <a:r>
              <a:rPr lang="sr-Cyrl-RS" sz="1600" b="1" dirty="0"/>
              <a:t> Живковић </a:t>
            </a:r>
            <a:r>
              <a:rPr lang="sr-Cyrl-RS" sz="1400" b="1" dirty="0"/>
              <a:t>6-1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063734"/>
            <a:ext cx="2139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/>
              <a:t>Снежана Ш. Костић</a:t>
            </a:r>
          </a:p>
        </p:txBody>
      </p:sp>
    </p:spTree>
    <p:extLst>
      <p:ext uri="{BB962C8B-B14F-4D97-AF65-F5344CB8AC3E}">
        <p14:creationId xmlns:p14="http://schemas.microsoft.com/office/powerpoint/2010/main" val="3218913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06687"/>
            <a:ext cx="5181600" cy="415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5600" y="2971800"/>
            <a:ext cx="19689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2400" b="1" dirty="0">
                <a:solidFill>
                  <a:schemeClr val="bg1"/>
                </a:solidFill>
              </a:rPr>
              <a:t>ИСТОРИЈА</a:t>
            </a:r>
          </a:p>
          <a:p>
            <a:pPr algn="ctr"/>
            <a:r>
              <a:rPr lang="sr-Cyrl-RS" sz="2400" b="1" dirty="0">
                <a:solidFill>
                  <a:schemeClr val="bg1"/>
                </a:solidFill>
              </a:rPr>
              <a:t>ОПШТИНСКО </a:t>
            </a:r>
          </a:p>
          <a:p>
            <a:pPr algn="ctr"/>
            <a:r>
              <a:rPr lang="sr-Cyrl-RS" sz="2400" b="1" dirty="0">
                <a:solidFill>
                  <a:schemeClr val="bg1"/>
                </a:solidFill>
              </a:rPr>
              <a:t>ТАКМИЧЕЊЕ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71586"/>
            <a:ext cx="914400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5105399"/>
            <a:ext cx="5791200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093419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/>
              <a:t>Ирена Попов</a:t>
            </a:r>
          </a:p>
          <a:p>
            <a:r>
              <a:rPr lang="sr-Cyrl-RS" b="1" dirty="0"/>
              <a:t>Вера Вигњевић</a:t>
            </a:r>
            <a:endParaRPr lang="en-US" b="1" dirty="0"/>
          </a:p>
        </p:txBody>
      </p:sp>
      <p:pic>
        <p:nvPicPr>
          <p:cNvPr id="6149" name="Picture 5" descr="C:\Users\tf190606lv\Desktop\sovice\1.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8814" y="3381622"/>
            <a:ext cx="2477483" cy="225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tf190606lv\Desktop\sovice\1.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4093368"/>
            <a:ext cx="2225675" cy="202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tf190606lv\Desktop\sovice\1.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2875" y="196860"/>
            <a:ext cx="2474195" cy="22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tf190606lv\Desktop\sovice\1.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00" y="364753"/>
            <a:ext cx="2659956" cy="241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39092" y="5105399"/>
            <a:ext cx="2604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Јован</a:t>
            </a:r>
            <a:r>
              <a:rPr lang="sr-Cyrl-RS" sz="1400" b="1" dirty="0"/>
              <a:t> </a:t>
            </a:r>
            <a:r>
              <a:rPr lang="en-US" sz="1600" b="1" dirty="0"/>
              <a:t>I </a:t>
            </a:r>
            <a:r>
              <a:rPr lang="sr-Cyrl-RS" sz="1600" b="1" dirty="0"/>
              <a:t>МЕСТО</a:t>
            </a:r>
          </a:p>
          <a:p>
            <a:r>
              <a:rPr lang="sr-Cyrl-RS" sz="1600" b="1" dirty="0"/>
              <a:t>Милисављевић</a:t>
            </a:r>
            <a:r>
              <a:rPr lang="en-US" sz="1600" b="1" dirty="0"/>
              <a:t> </a:t>
            </a:r>
            <a:r>
              <a:rPr lang="sr-Cyrl-RS" sz="1200" b="1" dirty="0"/>
              <a:t>7-6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88476" y="5569726"/>
            <a:ext cx="1570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Вук Галић  </a:t>
            </a:r>
            <a:r>
              <a:rPr lang="sr-Cyrl-RS" sz="1400" b="1" dirty="0"/>
              <a:t>7-1</a:t>
            </a:r>
            <a:r>
              <a:rPr lang="sr-Cyrl-RS" sz="1600" b="1" dirty="0"/>
              <a:t> </a:t>
            </a:r>
          </a:p>
          <a:p>
            <a:pPr algn="ctr"/>
            <a:r>
              <a:rPr lang="sr-Latn-RS" sz="1600" b="1" dirty="0"/>
              <a:t>III </a:t>
            </a:r>
            <a:r>
              <a:rPr lang="sr-Cyrl-RS" sz="1600" b="1" dirty="0"/>
              <a:t> МЕСТО</a:t>
            </a:r>
            <a:endParaRPr lang="en-US" sz="1600" b="1" dirty="0"/>
          </a:p>
        </p:txBody>
      </p:sp>
      <p:pic>
        <p:nvPicPr>
          <p:cNvPr id="6153" name="Picture 9" descr="C:\Users\tf190606lv\Desktop\sovice\2.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4841" y="76200"/>
            <a:ext cx="2339335" cy="215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27868" y="2232023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Александар </a:t>
            </a:r>
            <a:r>
              <a:rPr lang="en-US" sz="1600" b="1" dirty="0"/>
              <a:t>I </a:t>
            </a:r>
            <a:r>
              <a:rPr lang="sr-Cyrl-RS" sz="1600" b="1" dirty="0"/>
              <a:t>МЕСТО  Кендришић </a:t>
            </a:r>
            <a:r>
              <a:rPr lang="sr-Cyrl-RS" sz="1400" b="1" dirty="0"/>
              <a:t>8-6</a:t>
            </a:r>
          </a:p>
          <a:p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866786" y="1666702"/>
            <a:ext cx="2020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600" b="1" dirty="0"/>
              <a:t>Милица Ђурић  </a:t>
            </a:r>
            <a:r>
              <a:rPr lang="sr-Cyrl-RS" sz="1400" b="1" dirty="0"/>
              <a:t>8-4</a:t>
            </a:r>
          </a:p>
          <a:p>
            <a:pPr algn="ctr"/>
            <a:r>
              <a:rPr lang="sr-Cyrl-RS" sz="1600" b="1" dirty="0"/>
              <a:t> </a:t>
            </a:r>
            <a:r>
              <a:rPr lang="en-US" sz="1600" b="1" dirty="0"/>
              <a:t>I </a:t>
            </a:r>
            <a:r>
              <a:rPr lang="sr-Cyrl-RS" sz="1600" b="1" dirty="0"/>
              <a:t>МЕСТО </a:t>
            </a: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858000" y="1892931"/>
            <a:ext cx="2478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Арсеније   </a:t>
            </a:r>
            <a:r>
              <a:rPr lang="en-US" sz="1600" b="1" dirty="0"/>
              <a:t>I </a:t>
            </a:r>
            <a:r>
              <a:rPr lang="sr-Cyrl-RS" sz="1600" b="1" dirty="0"/>
              <a:t> МЕСТО</a:t>
            </a:r>
          </a:p>
          <a:p>
            <a:r>
              <a:rPr lang="sr-Cyrl-RS" sz="1600" b="1" dirty="0"/>
              <a:t> Кораћ  </a:t>
            </a:r>
            <a:r>
              <a:rPr lang="sr-Cyrl-RS" sz="1400" b="1" dirty="0"/>
              <a:t>8-6</a:t>
            </a:r>
          </a:p>
          <a:p>
            <a:r>
              <a:rPr lang="sr-Cyrl-RS" sz="1400" b="1" dirty="0"/>
              <a:t>         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346440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308" y="2703576"/>
            <a:ext cx="5181600" cy="415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67000" y="2821668"/>
            <a:ext cx="22777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b="1" dirty="0">
                <a:solidFill>
                  <a:schemeClr val="bg1"/>
                </a:solidFill>
              </a:rPr>
              <a:t>ОКРУЖНО </a:t>
            </a:r>
          </a:p>
          <a:p>
            <a:pPr algn="ctr"/>
            <a:r>
              <a:rPr lang="sr-Cyrl-RS" b="1" dirty="0">
                <a:solidFill>
                  <a:schemeClr val="bg1"/>
                </a:solidFill>
              </a:rPr>
              <a:t>ТАКМИЧЕЊЕ</a:t>
            </a:r>
          </a:p>
          <a:p>
            <a:pPr algn="ctr"/>
            <a:r>
              <a:rPr lang="sr-Cyrl-RS" b="1" dirty="0">
                <a:solidFill>
                  <a:schemeClr val="bg1"/>
                </a:solidFill>
              </a:rPr>
              <a:t>СПОРТСКА</a:t>
            </a:r>
          </a:p>
          <a:p>
            <a:pPr algn="ctr"/>
            <a:r>
              <a:rPr lang="sr-Cyrl-RS" b="1" dirty="0">
                <a:solidFill>
                  <a:schemeClr val="bg1"/>
                </a:solidFill>
              </a:rPr>
              <a:t>ГИМНАСТИКА</a:t>
            </a:r>
          </a:p>
          <a:p>
            <a:pPr algn="ctr"/>
            <a:r>
              <a:rPr lang="sr-Cyrl-RS" b="1" dirty="0">
                <a:solidFill>
                  <a:schemeClr val="bg1"/>
                </a:solidFill>
              </a:rPr>
              <a:t>(ЕКИПНО)  </a:t>
            </a:r>
            <a:r>
              <a:rPr lang="sr-Latn-RS" b="1" dirty="0">
                <a:solidFill>
                  <a:schemeClr val="bg1"/>
                </a:solidFill>
              </a:rPr>
              <a:t>III </a:t>
            </a:r>
            <a:r>
              <a:rPr lang="sr-Cyrl-RS" sz="1600" b="1" dirty="0">
                <a:solidFill>
                  <a:schemeClr val="bg1"/>
                </a:solidFill>
              </a:rPr>
              <a:t>МЕСТО</a:t>
            </a:r>
          </a:p>
        </p:txBody>
      </p:sp>
      <p:pic>
        <p:nvPicPr>
          <p:cNvPr id="3076" name="Picture 4" descr="C:\Users\tf190606lv\Desktop\sovice\ГРАНА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037" y="1212850"/>
            <a:ext cx="7891462" cy="149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5492" y="5105400"/>
            <a:ext cx="6581522" cy="1245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475" y="6049591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/>
              <a:t>Весна Ђуровић</a:t>
            </a:r>
            <a:endParaRPr lang="en-US" b="1" dirty="0"/>
          </a:p>
        </p:txBody>
      </p:sp>
      <p:pic>
        <p:nvPicPr>
          <p:cNvPr id="1026" name="Picture 2" descr="C:\Users\tf190606lv\Desktop\sovice\2.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8315" y="391122"/>
            <a:ext cx="2314285" cy="21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f190606lv\Desktop\sovice\2.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9768" y="4029677"/>
            <a:ext cx="2270938" cy="209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5334" y="225882"/>
            <a:ext cx="2141838" cy="197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0706" y="3637346"/>
            <a:ext cx="2268537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14285" y="1959768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Лара       </a:t>
            </a:r>
            <a:r>
              <a:rPr lang="en-US" sz="1600" b="1" dirty="0"/>
              <a:t>III </a:t>
            </a:r>
            <a:r>
              <a:rPr lang="sr-Cyrl-RS" sz="1600" b="1" dirty="0"/>
              <a:t>МЕСТО</a:t>
            </a:r>
          </a:p>
          <a:p>
            <a:r>
              <a:rPr lang="sr-Cyrl-RS" sz="1600" b="1" dirty="0"/>
              <a:t>Гавриловић  </a:t>
            </a:r>
            <a:r>
              <a:rPr lang="sr-Cyrl-RS" sz="1400" b="1" dirty="0"/>
              <a:t>5-4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10155" y="1680484"/>
            <a:ext cx="1913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Луна Пајић  </a:t>
            </a:r>
            <a:r>
              <a:rPr lang="sr-Cyrl-RS" sz="1400" b="1" dirty="0"/>
              <a:t>5-4</a:t>
            </a:r>
          </a:p>
          <a:p>
            <a:r>
              <a:rPr lang="sr-Cyrl-RS" sz="1600" b="1" dirty="0"/>
              <a:t>        </a:t>
            </a:r>
            <a:r>
              <a:rPr lang="en-US" sz="1600" b="1" dirty="0"/>
              <a:t>III  </a:t>
            </a:r>
            <a:r>
              <a:rPr lang="sr-Cyrl-RS" sz="1600" b="1" dirty="0"/>
              <a:t>МЕСТО</a:t>
            </a:r>
          </a:p>
          <a:p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733416" y="5602415"/>
            <a:ext cx="2015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Дуња    </a:t>
            </a:r>
            <a:r>
              <a:rPr lang="en-US" sz="1600" b="1" dirty="0"/>
              <a:t> III  </a:t>
            </a:r>
            <a:r>
              <a:rPr lang="sr-Cyrl-RS" sz="1600" b="1" dirty="0"/>
              <a:t>МЕСТО</a:t>
            </a:r>
          </a:p>
          <a:p>
            <a:r>
              <a:rPr lang="sr-Cyrl-RS" sz="1600" b="1" dirty="0"/>
              <a:t>Ђуричин  </a:t>
            </a:r>
            <a:r>
              <a:rPr lang="sr-Cyrl-RS" sz="1400" b="1" dirty="0"/>
              <a:t>5-4</a:t>
            </a:r>
          </a:p>
          <a:p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016879" y="5186916"/>
            <a:ext cx="2015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Сара Перић  </a:t>
            </a:r>
            <a:r>
              <a:rPr lang="sr-Cyrl-RS" sz="1400" b="1" dirty="0"/>
              <a:t>5-4</a:t>
            </a:r>
          </a:p>
          <a:p>
            <a:r>
              <a:rPr lang="sr-Cyrl-RS" sz="1600" b="1" dirty="0"/>
              <a:t>      </a:t>
            </a:r>
            <a:r>
              <a:rPr lang="en-US" sz="1600" b="1" dirty="0"/>
              <a:t>III  </a:t>
            </a:r>
            <a:r>
              <a:rPr lang="sr-Cyrl-RS" sz="1600" b="1" dirty="0"/>
              <a:t>МЕСТО</a:t>
            </a:r>
          </a:p>
          <a:p>
            <a:endParaRPr lang="en-US" sz="16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3961" y="970128"/>
            <a:ext cx="48101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0353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9" y="2713037"/>
            <a:ext cx="5181600" cy="414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00200" y="28194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sr-Cyrl-RS" b="1" dirty="0">
                <a:solidFill>
                  <a:schemeClr val="bg1"/>
                </a:solidFill>
              </a:rPr>
              <a:t>ОКРУЖНО </a:t>
            </a:r>
          </a:p>
          <a:p>
            <a:pPr lvl="0" algn="ctr"/>
            <a:r>
              <a:rPr lang="sr-Cyrl-RS" b="1" dirty="0">
                <a:solidFill>
                  <a:schemeClr val="bg1"/>
                </a:solidFill>
              </a:rPr>
              <a:t>ТАКМИЧЕЊЕ</a:t>
            </a:r>
          </a:p>
          <a:p>
            <a:pPr lvl="0" algn="ctr"/>
            <a:r>
              <a:rPr lang="sr-Cyrl-RS" b="1" dirty="0">
                <a:solidFill>
                  <a:schemeClr val="bg1"/>
                </a:solidFill>
              </a:rPr>
              <a:t>СПОРТСКА</a:t>
            </a:r>
          </a:p>
          <a:p>
            <a:pPr lvl="0" algn="ctr"/>
            <a:r>
              <a:rPr lang="sr-Cyrl-RS" b="1" dirty="0">
                <a:solidFill>
                  <a:schemeClr val="bg1"/>
                </a:solidFill>
              </a:rPr>
              <a:t>ГИМНАСТИКА  </a:t>
            </a:r>
          </a:p>
          <a:p>
            <a:pPr lvl="0" algn="ctr"/>
            <a:r>
              <a:rPr lang="sr-Cyrl-RS" b="1" dirty="0">
                <a:solidFill>
                  <a:schemeClr val="bg1"/>
                </a:solidFill>
              </a:rPr>
              <a:t>(ЕКИПНО)  </a:t>
            </a:r>
            <a:r>
              <a:rPr lang="sr-Latn-RS" b="1" dirty="0">
                <a:solidFill>
                  <a:schemeClr val="bg1"/>
                </a:solidFill>
              </a:rPr>
              <a:t>III </a:t>
            </a:r>
            <a:r>
              <a:rPr lang="sr-Cyrl-RS" b="1" dirty="0">
                <a:solidFill>
                  <a:schemeClr val="bg1"/>
                </a:solidFill>
              </a:rPr>
              <a:t> </a:t>
            </a:r>
            <a:r>
              <a:rPr lang="sr-Cyrl-RS" sz="1400" b="1" dirty="0">
                <a:solidFill>
                  <a:schemeClr val="bg1"/>
                </a:solidFill>
              </a:rPr>
              <a:t>МЕСТО</a:t>
            </a:r>
          </a:p>
        </p:txBody>
      </p:sp>
      <p:sp>
        <p:nvSpPr>
          <p:cNvPr id="3" name="Rectangle 2"/>
          <p:cNvSpPr/>
          <p:nvPr/>
        </p:nvSpPr>
        <p:spPr>
          <a:xfrm>
            <a:off x="35010" y="6099948"/>
            <a:ext cx="1691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b="1" dirty="0">
                <a:solidFill>
                  <a:srgbClr val="2F2B20"/>
                </a:solidFill>
              </a:rPr>
              <a:t>Весна Ђуровић</a:t>
            </a:r>
            <a:endParaRPr lang="en-US" b="1" dirty="0">
              <a:solidFill>
                <a:srgbClr val="2F2B2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708" y="1254211"/>
            <a:ext cx="7894637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2859" y="5257800"/>
            <a:ext cx="6578600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tf190606lv\Desktop\sovice\1.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3377" y="381000"/>
            <a:ext cx="2312650" cy="210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tf190606lv\Desktop\sovice\1.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6875" y="4137773"/>
            <a:ext cx="2346325" cy="213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tf190606lv\Desktop\sovice\1.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8170" y="3657600"/>
            <a:ext cx="2353105" cy="213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70204" y="1965215"/>
            <a:ext cx="1894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Петар    </a:t>
            </a:r>
            <a:r>
              <a:rPr lang="en-US" sz="1600" b="1" dirty="0"/>
              <a:t>III </a:t>
            </a:r>
            <a:r>
              <a:rPr lang="sr-Cyrl-RS" sz="1600" b="1" dirty="0"/>
              <a:t>МЕСТО</a:t>
            </a:r>
          </a:p>
          <a:p>
            <a:r>
              <a:rPr lang="sr-Cyrl-RS" sz="1600" b="1" dirty="0"/>
              <a:t>Љубинковић   </a:t>
            </a:r>
            <a:r>
              <a:rPr lang="sr-Cyrl-RS" sz="1400" b="1" dirty="0"/>
              <a:t>4-1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26025" y="5729021"/>
            <a:ext cx="1874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Алекса     </a:t>
            </a:r>
            <a:r>
              <a:rPr lang="en-US" sz="1600" b="1" dirty="0"/>
              <a:t>III </a:t>
            </a:r>
            <a:r>
              <a:rPr lang="sr-Cyrl-RS" sz="1400" b="1" dirty="0"/>
              <a:t>МЕСТО </a:t>
            </a:r>
            <a:r>
              <a:rPr lang="sr-Cyrl-RS" sz="1600" b="1" dirty="0"/>
              <a:t>Миланковић    </a:t>
            </a:r>
            <a:r>
              <a:rPr lang="sr-Cyrl-RS" sz="1400" b="1" dirty="0"/>
              <a:t>4-</a:t>
            </a:r>
            <a:r>
              <a:rPr lang="en-US" sz="1400" b="1" dirty="0"/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54622" y="5262484"/>
            <a:ext cx="1732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Огњен    </a:t>
            </a:r>
            <a:r>
              <a:rPr lang="en-US" sz="1600" b="1" dirty="0"/>
              <a:t>III </a:t>
            </a:r>
            <a:r>
              <a:rPr lang="sr-Cyrl-RS" sz="1400" b="1" dirty="0"/>
              <a:t>МЕСТО</a:t>
            </a:r>
            <a:r>
              <a:rPr lang="sr-Cyrl-RS" sz="1600" b="1" dirty="0"/>
              <a:t> </a:t>
            </a:r>
          </a:p>
          <a:p>
            <a:r>
              <a:rPr lang="sr-Cyrl-RS" sz="1600" b="1" dirty="0"/>
              <a:t>Савчић </a:t>
            </a:r>
            <a:r>
              <a:rPr lang="sr-Cyrl-RS" sz="1400" b="1" dirty="0"/>
              <a:t>4-2</a:t>
            </a:r>
            <a:endParaRPr lang="en-US" sz="1400" b="1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9530" y="1303874"/>
            <a:ext cx="48101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5272" y="1432579"/>
            <a:ext cx="48101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850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26" y="2694501"/>
            <a:ext cx="5181600" cy="414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78211" y="2800135"/>
            <a:ext cx="2133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ОКРУЖНО 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ТАКМИЧЕЊЕ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СПОРТСКА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ГИМНАСТИКА  (ЕКИПНО)  II </a:t>
            </a:r>
            <a:r>
              <a:rPr lang="ru-RU" sz="1600" b="1" dirty="0">
                <a:solidFill>
                  <a:schemeClr val="bg1"/>
                </a:solidFill>
              </a:rPr>
              <a:t>МЕСТО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381168"/>
            <a:ext cx="7894637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4931" y="5226886"/>
            <a:ext cx="658495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C:\Users\tf190606lv\Desktop\sovice\1.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369136"/>
            <a:ext cx="2225675" cy="202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tf190606lv\Desktop\sovice\1.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694245"/>
            <a:ext cx="2306595" cy="209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tf190606lv\Desktop\sovice\1.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4445" y="3644689"/>
            <a:ext cx="2389791" cy="217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60100" y="5239255"/>
            <a:ext cx="187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Јован Ђуровић  </a:t>
            </a:r>
            <a:r>
              <a:rPr lang="sr-Cyrl-RS" sz="1400" b="1" dirty="0"/>
              <a:t>4-5</a:t>
            </a:r>
          </a:p>
          <a:p>
            <a:r>
              <a:rPr lang="sr-Cyrl-RS" sz="1600" b="1" dirty="0"/>
              <a:t>        </a:t>
            </a:r>
            <a:r>
              <a:rPr lang="en-US" sz="1600" b="1" dirty="0"/>
              <a:t>II </a:t>
            </a:r>
            <a:r>
              <a:rPr lang="sr-Cyrl-RS" sz="1600" b="1" dirty="0"/>
              <a:t>МЕСТО</a:t>
            </a: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863146" y="2273137"/>
            <a:ext cx="187955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Игњат   Савчић </a:t>
            </a:r>
            <a:r>
              <a:rPr lang="sr-Cyrl-RS" sz="1400" b="1" dirty="0"/>
              <a:t>2-4</a:t>
            </a:r>
          </a:p>
          <a:p>
            <a:r>
              <a:rPr lang="sr-Cyrl-RS" sz="1600" b="1" dirty="0"/>
              <a:t>           </a:t>
            </a:r>
            <a:r>
              <a:rPr lang="en-US" sz="1600" b="1" dirty="0"/>
              <a:t>II </a:t>
            </a:r>
            <a:r>
              <a:rPr lang="sr-Cyrl-RS" sz="1600" b="1" dirty="0"/>
              <a:t>МЕСТО</a:t>
            </a:r>
          </a:p>
          <a:p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622886" y="1868749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Лав     </a:t>
            </a:r>
            <a:r>
              <a:rPr lang="en-US" sz="1600" b="1" dirty="0"/>
              <a:t>II </a:t>
            </a:r>
            <a:r>
              <a:rPr lang="sr-Cyrl-RS" sz="1600" b="1" dirty="0"/>
              <a:t>МЕСТО</a:t>
            </a:r>
          </a:p>
          <a:p>
            <a:r>
              <a:rPr lang="sr-Cyrl-RS" sz="1600" b="1" dirty="0"/>
              <a:t>Гавриловић   </a:t>
            </a:r>
            <a:r>
              <a:rPr lang="sr-Cyrl-RS" sz="1400" b="1" dirty="0"/>
              <a:t>2-3</a:t>
            </a:r>
            <a:endParaRPr lang="en-US" sz="1400" b="1" dirty="0"/>
          </a:p>
        </p:txBody>
      </p:sp>
      <p:pic>
        <p:nvPicPr>
          <p:cNvPr id="3081" name="Picture 9" descr="C:\Users\tf190606lv\Desktop\sovice\cvet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5606" y="5737545"/>
            <a:ext cx="490538" cy="48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tf190606lv\Desktop\sovice\cvet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3" y="5380038"/>
            <a:ext cx="490537" cy="48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tf190606lv\Desktop\sovice\cvet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7474" y="1268472"/>
            <a:ext cx="490537" cy="48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626" y="5981226"/>
            <a:ext cx="2116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/>
              <a:t>Весна Ђуровић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434036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379" y="2675065"/>
            <a:ext cx="5181600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0" y="2783521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ОКРУЖНО 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ТАКМИЧЕЊЕ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СПОРТСКА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ГИМНАСТИКА  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(ЕКИПНО)  I МЕСТО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144587"/>
            <a:ext cx="7894637" cy="149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9050" y="5257800"/>
            <a:ext cx="6584950" cy="124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C:\Users\tf190606lv\Desktop\sovice\1.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381000"/>
            <a:ext cx="2346124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tf190606lv\Desktop\sovice\1.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-18535"/>
            <a:ext cx="2225675" cy="202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tf190606lv\Desktop\sovice\1.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9071" y="4218388"/>
            <a:ext cx="2446929" cy="222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tf190606lv\Desktop\sovice\1.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7967" y="3855243"/>
            <a:ext cx="2225675" cy="202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44734" y="2006492"/>
            <a:ext cx="205857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Милан Симин </a:t>
            </a:r>
            <a:r>
              <a:rPr lang="sr-Cyrl-RS" sz="1400" b="1" dirty="0"/>
              <a:t>6-3</a:t>
            </a:r>
          </a:p>
          <a:p>
            <a:r>
              <a:rPr lang="sr-Cyrl-RS" sz="1400" b="1" dirty="0"/>
              <a:t>           </a:t>
            </a:r>
            <a:r>
              <a:rPr lang="en-US" sz="1600" b="1" dirty="0"/>
              <a:t>I </a:t>
            </a:r>
            <a:r>
              <a:rPr lang="sr-Cyrl-RS" sz="1600" b="1" dirty="0"/>
              <a:t>МЕСТО</a:t>
            </a:r>
          </a:p>
          <a:p>
            <a:endParaRPr lang="en-US" sz="1400" b="1" dirty="0"/>
          </a:p>
        </p:txBody>
      </p:sp>
      <p:sp>
        <p:nvSpPr>
          <p:cNvPr id="4" name="Rectangle 3"/>
          <p:cNvSpPr/>
          <p:nvPr/>
        </p:nvSpPr>
        <p:spPr>
          <a:xfrm>
            <a:off x="4699686" y="1465253"/>
            <a:ext cx="18446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Видак Симин </a:t>
            </a:r>
            <a:r>
              <a:rPr lang="ru-RU" sz="1400" b="1" dirty="0"/>
              <a:t>6-3</a:t>
            </a:r>
          </a:p>
          <a:p>
            <a:r>
              <a:rPr lang="sr-Cyrl-RS" sz="1600" b="1" dirty="0"/>
              <a:t>          </a:t>
            </a:r>
            <a:r>
              <a:rPr lang="en-US" sz="1600" b="1" dirty="0"/>
              <a:t>I </a:t>
            </a:r>
            <a:r>
              <a:rPr lang="ru-RU" sz="1600" b="1" dirty="0"/>
              <a:t>МЕСТО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74292" y="5890247"/>
            <a:ext cx="20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Максим Секулић </a:t>
            </a:r>
            <a:r>
              <a:rPr lang="sr-Cyrl-RS" sz="1100" b="1" dirty="0"/>
              <a:t>6-5</a:t>
            </a:r>
          </a:p>
          <a:p>
            <a:r>
              <a:rPr lang="sr-Cyrl-RS" sz="1400" b="1" dirty="0"/>
              <a:t>           </a:t>
            </a:r>
            <a:r>
              <a:rPr lang="en-US" sz="1600" b="1" dirty="0"/>
              <a:t>I </a:t>
            </a:r>
            <a:r>
              <a:rPr lang="sr-Cyrl-RS" sz="1600" b="1" dirty="0"/>
              <a:t>МЕСТО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583212" y="5378731"/>
            <a:ext cx="18954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Марко Вукоје </a:t>
            </a:r>
            <a:r>
              <a:rPr lang="sr-Cyrl-RS" sz="1200" b="1" dirty="0"/>
              <a:t>6-4</a:t>
            </a:r>
          </a:p>
          <a:p>
            <a:r>
              <a:rPr lang="sr-Cyrl-RS" sz="1600" b="1" dirty="0"/>
              <a:t>       </a:t>
            </a:r>
            <a:r>
              <a:rPr lang="en-US" sz="1600" b="1" dirty="0"/>
              <a:t>I </a:t>
            </a:r>
            <a:r>
              <a:rPr lang="sr-Cyrl-RS" sz="1600" b="1" dirty="0"/>
              <a:t>МЕСТО </a:t>
            </a:r>
          </a:p>
          <a:p>
            <a:endParaRPr lang="sr-Cyrl-RS" sz="1200" b="1" dirty="0"/>
          </a:p>
          <a:p>
            <a:endParaRPr lang="en-US" sz="1200" b="1" dirty="0"/>
          </a:p>
        </p:txBody>
      </p:sp>
      <p:pic>
        <p:nvPicPr>
          <p:cNvPr id="4106" name="Picture 10" descr="C:\Users\tf190606lv\Desktop\sovice\cvet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8375" y="1042988"/>
            <a:ext cx="490538" cy="48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379" y="5949950"/>
            <a:ext cx="21701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31856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892" y="2686908"/>
            <a:ext cx="5181600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056" y="1217785"/>
            <a:ext cx="7894637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5194" y="5105400"/>
            <a:ext cx="658495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C:\Users\tf190606lv\Desktop\sovice\1.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993" y="365361"/>
            <a:ext cx="2504975" cy="227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tf190606lv\Desktop\sovice\1.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9969" y="0"/>
            <a:ext cx="2447032" cy="222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tf190606lv\Desktop\sovice\1.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3675748"/>
            <a:ext cx="2225675" cy="202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tf190606lv\Desktop\sovice\1.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536" y="4217774"/>
            <a:ext cx="236707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149" y="2104815"/>
            <a:ext cx="1903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Милан Попов  </a:t>
            </a:r>
            <a:r>
              <a:rPr lang="sr-Cyrl-RS" sz="1400" b="1" dirty="0"/>
              <a:t>7-</a:t>
            </a:r>
            <a:r>
              <a:rPr lang="en-US" sz="1400" b="1" dirty="0"/>
              <a:t>6</a:t>
            </a:r>
            <a:endParaRPr lang="sr-Cyrl-RS" sz="1400" b="1" dirty="0"/>
          </a:p>
          <a:p>
            <a:pPr algn="ctr"/>
            <a:r>
              <a:rPr lang="sr-Cyrl-RS" sz="1600" b="1" dirty="0"/>
              <a:t> </a:t>
            </a:r>
            <a:r>
              <a:rPr lang="en-US" sz="1600" b="1" dirty="0"/>
              <a:t>I </a:t>
            </a:r>
            <a:r>
              <a:rPr lang="sr-Cyrl-RS" sz="1600" b="1" dirty="0"/>
              <a:t>МЕСТО</a:t>
            </a:r>
          </a:p>
          <a:p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370730" y="1672888"/>
            <a:ext cx="195131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Вељко </a:t>
            </a:r>
            <a:r>
              <a:rPr lang="en-US" sz="1600" b="1" dirty="0"/>
              <a:t> </a:t>
            </a:r>
            <a:r>
              <a:rPr lang="sr-Cyrl-RS" sz="1600" b="1" dirty="0"/>
              <a:t>Поповић </a:t>
            </a:r>
            <a:r>
              <a:rPr lang="sr-Cyrl-RS" sz="1200" b="1" dirty="0"/>
              <a:t>7-</a:t>
            </a:r>
            <a:r>
              <a:rPr lang="en-US" sz="1200" b="1" dirty="0"/>
              <a:t>3</a:t>
            </a:r>
            <a:endParaRPr lang="sr-Cyrl-RS" sz="1200" b="1" dirty="0"/>
          </a:p>
          <a:p>
            <a:r>
              <a:rPr lang="sr-Cyrl-RS" sz="1600" b="1" dirty="0"/>
              <a:t>         </a:t>
            </a:r>
            <a:r>
              <a:rPr lang="en-US" sz="1600" b="1" dirty="0"/>
              <a:t>I </a:t>
            </a:r>
            <a:r>
              <a:rPr lang="sr-Cyrl-RS" sz="1600" b="1" dirty="0"/>
              <a:t>МЕСТО</a:t>
            </a:r>
          </a:p>
          <a:p>
            <a:endParaRPr lang="sr-Cyrl-RS" sz="1200" b="1" dirty="0"/>
          </a:p>
          <a:p>
            <a:endParaRPr lang="sr-Cyrl-RS" sz="1600" b="1" dirty="0"/>
          </a:p>
          <a:p>
            <a:endParaRPr lang="en-US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786983" y="5809311"/>
            <a:ext cx="19225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Виктор Бардун </a:t>
            </a:r>
            <a:r>
              <a:rPr lang="sr-Cyrl-RS" sz="1400" b="1" dirty="0"/>
              <a:t>7-4</a:t>
            </a:r>
          </a:p>
          <a:p>
            <a:r>
              <a:rPr lang="sr-Cyrl-RS" sz="1600" b="1" dirty="0"/>
              <a:t>        </a:t>
            </a:r>
            <a:r>
              <a:rPr lang="en-US" sz="1600" b="1" dirty="0"/>
              <a:t>I </a:t>
            </a:r>
            <a:r>
              <a:rPr lang="sr-Cyrl-RS" sz="1600" b="1" dirty="0"/>
              <a:t>МЕСТО</a:t>
            </a:r>
          </a:p>
          <a:p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822988" y="5156623"/>
            <a:ext cx="1879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Стефан   </a:t>
            </a:r>
            <a:r>
              <a:rPr lang="en-US" sz="1600" b="1" dirty="0"/>
              <a:t>I </a:t>
            </a:r>
            <a:r>
              <a:rPr lang="sr-Cyrl-RS" sz="1600" b="1" dirty="0"/>
              <a:t>МЕСТО Бугарски  </a:t>
            </a:r>
            <a:r>
              <a:rPr lang="sr-Cyrl-RS" sz="1400" b="1" dirty="0"/>
              <a:t>8-2</a:t>
            </a:r>
            <a:endParaRPr lang="en-US" sz="1400" b="1" dirty="0"/>
          </a:p>
        </p:txBody>
      </p:sp>
      <p:pic>
        <p:nvPicPr>
          <p:cNvPr id="5131" name="Picture 11" descr="C:\Users\tf190606lv\Desktop\sovice\cvet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4568" y="1045366"/>
            <a:ext cx="490538" cy="48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981686"/>
            <a:ext cx="48101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892" y="5901009"/>
            <a:ext cx="21701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993" y="274044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ОКРУЖНО 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ТАКМИЧЕЊЕ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СПОРТСКА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ГИМНАСТИКА  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(ЕКИПНО)  I МЕСТО</a:t>
            </a:r>
          </a:p>
        </p:txBody>
      </p:sp>
    </p:spTree>
    <p:extLst>
      <p:ext uri="{BB962C8B-B14F-4D97-AF65-F5344CB8AC3E}">
        <p14:creationId xmlns:p14="http://schemas.microsoft.com/office/powerpoint/2010/main" val="23794559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17800"/>
            <a:ext cx="5181600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591" y="914400"/>
            <a:ext cx="7894637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1666" y="3810000"/>
            <a:ext cx="4740275" cy="89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2030" y="5502876"/>
            <a:ext cx="6179722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C:\Users\tf190606lv\Desktop\sovice\1.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5518" y="125475"/>
            <a:ext cx="2485232" cy="226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tf190606lv\Desktop\sovice\1.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2237437"/>
            <a:ext cx="2438400" cy="221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tf190606lv\Desktop\sovice\1.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1774" y="4454955"/>
            <a:ext cx="2430102" cy="220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95600" y="2801349"/>
            <a:ext cx="1905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b="1" dirty="0">
                <a:solidFill>
                  <a:schemeClr val="bg1"/>
                </a:solidFill>
              </a:rPr>
              <a:t>ОКРУЖНО </a:t>
            </a:r>
          </a:p>
          <a:p>
            <a:pPr algn="ctr"/>
            <a:r>
              <a:rPr lang="sr-Cyrl-RS" b="1" dirty="0">
                <a:solidFill>
                  <a:schemeClr val="bg1"/>
                </a:solidFill>
              </a:rPr>
              <a:t>ТАКМИЧЕЊЕ</a:t>
            </a:r>
          </a:p>
          <a:p>
            <a:pPr algn="ctr"/>
            <a:r>
              <a:rPr lang="sr-Cyrl-RS" b="1" dirty="0">
                <a:solidFill>
                  <a:schemeClr val="bg1"/>
                </a:solidFill>
              </a:rPr>
              <a:t>СПОРТСКА</a:t>
            </a:r>
          </a:p>
          <a:p>
            <a:pPr algn="ctr"/>
            <a:r>
              <a:rPr lang="sr-Cyrl-RS" b="1" dirty="0">
                <a:solidFill>
                  <a:schemeClr val="bg1"/>
                </a:solidFill>
              </a:rPr>
              <a:t>ГИМНАСТИКА </a:t>
            </a:r>
          </a:p>
          <a:p>
            <a:pPr algn="ctr"/>
            <a:r>
              <a:rPr lang="sr-Cyrl-RS" b="1" dirty="0">
                <a:solidFill>
                  <a:schemeClr val="bg1"/>
                </a:solidFill>
              </a:rPr>
              <a:t>(ПОЈЕДИНАЧНО)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1430" y="1846974"/>
            <a:ext cx="198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600" b="1" dirty="0"/>
              <a:t>Милан Попов  </a:t>
            </a:r>
            <a:r>
              <a:rPr lang="en-US" sz="1400" b="1" dirty="0"/>
              <a:t>7</a:t>
            </a:r>
            <a:r>
              <a:rPr lang="sr-Cyrl-RS" sz="1400" b="1" dirty="0"/>
              <a:t>-</a:t>
            </a:r>
            <a:r>
              <a:rPr lang="en-US" sz="1400" b="1" dirty="0"/>
              <a:t>6</a:t>
            </a:r>
            <a:endParaRPr lang="sr-Cyrl-RS" sz="1400" b="1" dirty="0"/>
          </a:p>
          <a:p>
            <a:pPr algn="ctr"/>
            <a:r>
              <a:rPr lang="en-US" sz="1600" b="1" dirty="0"/>
              <a:t> I </a:t>
            </a:r>
            <a:r>
              <a:rPr lang="sr-Cyrl-RS" sz="1600" b="1" dirty="0"/>
              <a:t>МЕСТО</a:t>
            </a:r>
          </a:p>
          <a:p>
            <a:endParaRPr lang="sr-Cyrl-RS" sz="1600" b="1" dirty="0"/>
          </a:p>
          <a:p>
            <a:endParaRPr lang="en-US" sz="1600" b="1" dirty="0"/>
          </a:p>
        </p:txBody>
      </p:sp>
      <p:sp>
        <p:nvSpPr>
          <p:cNvPr id="6" name="Rectangle 5"/>
          <p:cNvSpPr/>
          <p:nvPr/>
        </p:nvSpPr>
        <p:spPr>
          <a:xfrm>
            <a:off x="6217437" y="3932520"/>
            <a:ext cx="19895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Вељко    </a:t>
            </a:r>
            <a:r>
              <a:rPr lang="en-US" sz="1600" b="1" dirty="0"/>
              <a:t>I</a:t>
            </a:r>
            <a:r>
              <a:rPr lang="ru-RU" sz="1600" b="1" dirty="0"/>
              <a:t>I МЕСТО Поповић   </a:t>
            </a:r>
            <a:r>
              <a:rPr lang="ru-RU" sz="1400" b="1" dirty="0"/>
              <a:t>7-</a:t>
            </a:r>
            <a:r>
              <a:rPr lang="en-US" sz="1400" b="1" dirty="0"/>
              <a:t>3</a:t>
            </a:r>
            <a:endParaRPr lang="ru-RU" sz="1400" b="1" dirty="0"/>
          </a:p>
        </p:txBody>
      </p:sp>
      <p:sp>
        <p:nvSpPr>
          <p:cNvPr id="7" name="Rectangle 6"/>
          <p:cNvSpPr/>
          <p:nvPr/>
        </p:nvSpPr>
        <p:spPr>
          <a:xfrm>
            <a:off x="4038600" y="6069059"/>
            <a:ext cx="1905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Виктор     I МЕСТО </a:t>
            </a:r>
          </a:p>
          <a:p>
            <a:r>
              <a:rPr lang="ru-RU" sz="1600" b="1" dirty="0"/>
              <a:t>Бардун </a:t>
            </a:r>
            <a:r>
              <a:rPr lang="en-US" sz="1400" b="1" dirty="0"/>
              <a:t>7</a:t>
            </a:r>
            <a:r>
              <a:rPr lang="ru-RU" sz="1400" b="1" dirty="0"/>
              <a:t>-</a:t>
            </a:r>
            <a:r>
              <a:rPr lang="en-US" sz="1400" b="1" dirty="0"/>
              <a:t>4</a:t>
            </a:r>
            <a:endParaRPr lang="ru-RU" sz="1400" b="1" dirty="0"/>
          </a:p>
        </p:txBody>
      </p:sp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686592"/>
            <a:ext cx="48101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619" y="5931084"/>
            <a:ext cx="21701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1023" y="-15240"/>
            <a:ext cx="24384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08470" y="1677697"/>
            <a:ext cx="20093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Стефан Бугарски </a:t>
            </a:r>
            <a:r>
              <a:rPr lang="sr-Cyrl-RS" sz="1200" dirty="0"/>
              <a:t>8-2</a:t>
            </a:r>
          </a:p>
          <a:p>
            <a:r>
              <a:rPr lang="sr-Cyrl-RS" sz="1600" b="1" dirty="0"/>
              <a:t>            </a:t>
            </a:r>
            <a:r>
              <a:rPr lang="en-US" sz="1600" b="1" dirty="0"/>
              <a:t> I </a:t>
            </a:r>
            <a:r>
              <a:rPr lang="sr-Cyrl-RS" sz="1600" b="1" dirty="0"/>
              <a:t>МЕСТО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07693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7070" y="2661379"/>
            <a:ext cx="5041900" cy="415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7800" y="2981405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МАТЕМАТИКА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ОКРУЖНО 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ТАКМИЋЕЊЕ   IV р.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595" y="1170068"/>
            <a:ext cx="9144000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3802" y="4953000"/>
            <a:ext cx="70834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1041" y="-30214"/>
            <a:ext cx="2641313" cy="240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299248"/>
            <a:ext cx="2697891" cy="245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45641" y="5180835"/>
            <a:ext cx="21830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1600" b="1" dirty="0"/>
              <a:t>Михајло       </a:t>
            </a:r>
            <a:r>
              <a:rPr lang="en-US" sz="1600" b="1" dirty="0"/>
              <a:t>I </a:t>
            </a:r>
            <a:r>
              <a:rPr lang="sr-Cyrl-RS" sz="1600" b="1" dirty="0"/>
              <a:t>МЕСТО </a:t>
            </a:r>
          </a:p>
          <a:p>
            <a:r>
              <a:rPr lang="sr-Cyrl-RS" sz="1600" b="1" dirty="0"/>
              <a:t>Јаковљевић </a:t>
            </a:r>
            <a:r>
              <a:rPr lang="sr-Cyrl-RS" sz="1200" b="1" dirty="0"/>
              <a:t>4-3</a:t>
            </a:r>
          </a:p>
        </p:txBody>
      </p:sp>
      <p:sp>
        <p:nvSpPr>
          <p:cNvPr id="5" name="Rectangle 4"/>
          <p:cNvSpPr/>
          <p:nvPr/>
        </p:nvSpPr>
        <p:spPr>
          <a:xfrm>
            <a:off x="4240771" y="1762837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/>
              <a:t>Максим Говорчин </a:t>
            </a:r>
            <a:r>
              <a:rPr lang="ru-RU" sz="1200" b="1" dirty="0"/>
              <a:t>4-4</a:t>
            </a:r>
          </a:p>
        </p:txBody>
      </p:sp>
      <p:sp>
        <p:nvSpPr>
          <p:cNvPr id="4" name="Rectangle 3"/>
          <p:cNvSpPr/>
          <p:nvPr/>
        </p:nvSpPr>
        <p:spPr>
          <a:xfrm>
            <a:off x="4616603" y="2032595"/>
            <a:ext cx="1060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III </a:t>
            </a:r>
            <a:r>
              <a:rPr lang="sr-Cyrl-RS" sz="1600" b="1" dirty="0"/>
              <a:t>МЕСТО 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965606"/>
            <a:ext cx="1805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/>
              <a:t>Дуња Рађеновић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7432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17800"/>
            <a:ext cx="5181600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3200" y="2811284"/>
            <a:ext cx="2209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b="1" dirty="0">
                <a:solidFill>
                  <a:schemeClr val="bg1"/>
                </a:solidFill>
              </a:rPr>
              <a:t>ИНФОРМАТИКА И РАЧУНАРСТВО</a:t>
            </a:r>
          </a:p>
          <a:p>
            <a:pPr algn="ctr"/>
            <a:r>
              <a:rPr lang="sr-Cyrl-RS" b="1" dirty="0">
                <a:solidFill>
                  <a:schemeClr val="bg1"/>
                </a:solidFill>
              </a:rPr>
              <a:t>ОПШТИНСКО ТАКМИЧЕЊЕ</a:t>
            </a:r>
          </a:p>
          <a:p>
            <a:pPr algn="ctr"/>
            <a:r>
              <a:rPr lang="sr-Cyrl-RS" b="1" dirty="0">
                <a:solidFill>
                  <a:schemeClr val="bg1"/>
                </a:solidFill>
              </a:rPr>
              <a:t>(ПРОГРАМИРАЊЕ)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924" y="60960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/>
              <a:t>Јелена Тодоровић</a:t>
            </a:r>
            <a:endParaRPr lang="en-US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820665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5502" y="4288612"/>
            <a:ext cx="618172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2057400"/>
            <a:ext cx="2857009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05695" y="4011613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b="1" dirty="0"/>
              <a:t>Огњен  Инић</a:t>
            </a:r>
            <a:r>
              <a:rPr lang="sr-Cyrl-RS" sz="1600" b="1" dirty="0"/>
              <a:t> </a:t>
            </a:r>
            <a:r>
              <a:rPr lang="sr-Cyrl-RS" sz="1400" b="1" dirty="0"/>
              <a:t>7-6</a:t>
            </a:r>
          </a:p>
          <a:p>
            <a:pPr algn="ctr"/>
            <a:r>
              <a:rPr lang="sr-Cyrl-RS" sz="1400" b="1" dirty="0"/>
              <a:t>ПЛАСМАН НА ОКРУЖНО</a:t>
            </a:r>
            <a:endParaRPr lang="en-US" sz="1400" b="1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969402"/>
            <a:ext cx="48101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4119" y="1622251"/>
            <a:ext cx="48101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0038" y="4960124"/>
            <a:ext cx="48101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432717"/>
            <a:ext cx="48101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1188" y="1343558"/>
            <a:ext cx="48101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201" y="4657725"/>
            <a:ext cx="48101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5066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2560637"/>
            <a:ext cx="5378295" cy="429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45799" y="2629556"/>
            <a:ext cx="2133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000" b="1" dirty="0">
                <a:solidFill>
                  <a:schemeClr val="bg1"/>
                </a:solidFill>
              </a:rPr>
              <a:t>МЕЂУНАРОДНО ТАКМИЧЕЊЕ ИНФОРМАТИЧКА ПИСМЕНОСТ </a:t>
            </a:r>
          </a:p>
          <a:p>
            <a:pPr algn="ctr"/>
            <a:r>
              <a:rPr lang="sr-Cyrl-RS" b="1" dirty="0">
                <a:solidFill>
                  <a:schemeClr val="bg1"/>
                </a:solidFill>
              </a:rPr>
              <a:t>(ДАБАР)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787" y="1066800"/>
            <a:ext cx="8821737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5799" y="4876800"/>
            <a:ext cx="618172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2876394"/>
            <a:ext cx="3048000" cy="276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4550" y="1326355"/>
            <a:ext cx="47625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981200"/>
            <a:ext cx="47625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0405" y="1813718"/>
            <a:ext cx="47625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1493837"/>
            <a:ext cx="47625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9950" y="5548312"/>
            <a:ext cx="47625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7475" y="5559857"/>
            <a:ext cx="47625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849" y="6102225"/>
            <a:ext cx="13215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dirty="0"/>
              <a:t>Јелена </a:t>
            </a:r>
          </a:p>
          <a:p>
            <a:r>
              <a:rPr lang="sr-Cyrl-RS" b="1" dirty="0"/>
              <a:t>Тодоровић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56727" y="5031941"/>
            <a:ext cx="23417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   Никола Делић   </a:t>
            </a:r>
            <a:r>
              <a:rPr lang="sr-Cyrl-RS" sz="1400" b="1" dirty="0"/>
              <a:t>6-4</a:t>
            </a:r>
          </a:p>
          <a:p>
            <a:r>
              <a:rPr lang="sr-Cyrl-RS" sz="1400" b="1" dirty="0"/>
              <a:t>ПЛАСМАН НА РЕПУБЛИЧКО</a:t>
            </a:r>
            <a:endParaRPr lang="en-US" sz="1400" b="1" dirty="0"/>
          </a:p>
        </p:txBody>
      </p:sp>
      <p:pic>
        <p:nvPicPr>
          <p:cNvPr id="5122" name="Picture 2" descr="C:\Users\tf190606lv\Desktop\sovice\b91b84189df193c557445b277fe82295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39" y="2477590"/>
            <a:ext cx="2370121" cy="171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3129" y="1770469"/>
            <a:ext cx="236537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0175" y="2629556"/>
            <a:ext cx="1139825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43122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120" y="2535144"/>
            <a:ext cx="5410200" cy="432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144" y="1230140"/>
            <a:ext cx="8821737" cy="149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5029200"/>
            <a:ext cx="618172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6450" y="3327152"/>
            <a:ext cx="2720578" cy="2471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977059"/>
            <a:ext cx="47625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4550" y="1490319"/>
            <a:ext cx="47625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0945" y="1905000"/>
            <a:ext cx="47625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1664494"/>
            <a:ext cx="47625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5652294"/>
            <a:ext cx="47625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5557837"/>
            <a:ext cx="47625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1710" y="2566946"/>
            <a:ext cx="23032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b="1" dirty="0">
                <a:solidFill>
                  <a:schemeClr val="bg1"/>
                </a:solidFill>
              </a:rPr>
              <a:t>ПРОЈЕКАТ </a:t>
            </a:r>
          </a:p>
          <a:p>
            <a:pPr algn="ctr"/>
            <a:r>
              <a:rPr lang="sr-Cyrl-RS" b="1" dirty="0">
                <a:solidFill>
                  <a:schemeClr val="bg1"/>
                </a:solidFill>
              </a:rPr>
              <a:t>ЕНЕРГИЈА ЈЕ СВУДА ОКО НАС</a:t>
            </a:r>
          </a:p>
          <a:p>
            <a:pPr algn="ctr"/>
            <a:r>
              <a:rPr lang="sr-Cyrl-RS" b="1" dirty="0">
                <a:solidFill>
                  <a:schemeClr val="bg1"/>
                </a:solidFill>
              </a:rPr>
              <a:t>(МУЛТИМЕДИЈАЛНА</a:t>
            </a:r>
          </a:p>
          <a:p>
            <a:pPr algn="ctr"/>
            <a:r>
              <a:rPr lang="sr-Cyrl-RS" b="1" dirty="0">
                <a:solidFill>
                  <a:schemeClr val="bg1"/>
                </a:solidFill>
              </a:rPr>
              <a:t>ПРЕЗЕНТАЦИЈА) </a:t>
            </a:r>
          </a:p>
          <a:p>
            <a:pPr algn="ctr"/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886450" y="5239305"/>
            <a:ext cx="254793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b="1" dirty="0"/>
              <a:t>Алекса Лалић</a:t>
            </a:r>
          </a:p>
          <a:p>
            <a:pPr algn="ctr"/>
            <a:r>
              <a:rPr lang="sr-Cyrl-RS" sz="1600" b="1" dirty="0"/>
              <a:t>1. НАГРАДА</a:t>
            </a: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69390" y="5904927"/>
            <a:ext cx="2118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/>
              <a:t>Мирјана Тунгуз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296801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5413375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263" y="1250436"/>
            <a:ext cx="8821737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2275" y="5181600"/>
            <a:ext cx="618172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6369" y="2902460"/>
            <a:ext cx="2295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b="1" dirty="0">
                <a:solidFill>
                  <a:schemeClr val="bg1"/>
                </a:solidFill>
              </a:rPr>
              <a:t>ТЕХНИКА И ТЕХНОЛОГИЈА</a:t>
            </a:r>
          </a:p>
          <a:p>
            <a:pPr algn="ctr"/>
            <a:r>
              <a:rPr lang="sr-Cyrl-RS" b="1" dirty="0">
                <a:solidFill>
                  <a:schemeClr val="bg1"/>
                </a:solidFill>
              </a:rPr>
              <a:t>АУТОМОДЕЛАРСТВО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568" y="6211669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/>
              <a:t>Снежана Драгићевић</a:t>
            </a:r>
          </a:p>
        </p:txBody>
      </p:sp>
      <p:pic>
        <p:nvPicPr>
          <p:cNvPr id="4101" name="Picture 5" descr="C:\Users\tf190606lv\Desktop\sovice\2.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6461" y="3614750"/>
            <a:ext cx="2633880" cy="242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tf190606lv\Desktop\sovice\1.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6615" y="19639"/>
            <a:ext cx="2706786" cy="246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13567" y="5409403"/>
            <a:ext cx="212557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/>
              <a:t>Милица Боснић  </a:t>
            </a:r>
            <a:r>
              <a:rPr lang="sr-Cyrl-RS" sz="1400" b="1" dirty="0"/>
              <a:t>6-2</a:t>
            </a:r>
            <a:endParaRPr lang="sr-Latn-RS" sz="1400" b="1" dirty="0"/>
          </a:p>
          <a:p>
            <a:r>
              <a:rPr lang="sr-Latn-RS" sz="1600" b="1" dirty="0"/>
              <a:t>            II </a:t>
            </a:r>
            <a:r>
              <a:rPr lang="sr-Cyrl-RS" sz="1600" b="1" dirty="0"/>
              <a:t>МЕСТО</a:t>
            </a:r>
            <a:endParaRPr lang="en-US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928485" y="1879116"/>
            <a:ext cx="216893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Александар </a:t>
            </a:r>
            <a:r>
              <a:rPr lang="en-US" b="1" dirty="0"/>
              <a:t>II </a:t>
            </a:r>
            <a:r>
              <a:rPr lang="sr-Cyrl-RS" sz="1600" b="1" dirty="0"/>
              <a:t>МЕСТО</a:t>
            </a:r>
          </a:p>
          <a:p>
            <a:r>
              <a:rPr lang="sr-Cyrl-RS" sz="1600" b="1" dirty="0"/>
              <a:t>Видаковић  </a:t>
            </a:r>
            <a:r>
              <a:rPr lang="sr-Cyrl-RS" sz="1400" b="1" dirty="0"/>
              <a:t>6-4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844020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143000"/>
            <a:ext cx="7696200" cy="5638800"/>
          </a:xfrm>
        </p:spPr>
        <p:txBody>
          <a:bodyPr/>
          <a:lstStyle/>
          <a:p>
            <a:br>
              <a:rPr lang="sr-Cyrl-RS" sz="2400" dirty="0"/>
            </a:br>
            <a:br>
              <a:rPr lang="sr-Cyrl-RS" sz="2400" dirty="0"/>
            </a:br>
            <a:br>
              <a:rPr lang="sr-Cyrl-RS" sz="2400" dirty="0"/>
            </a:br>
            <a:br>
              <a:rPr lang="sr-Cyrl-RS" sz="2400" dirty="0"/>
            </a:br>
            <a:br>
              <a:rPr lang="sr-Cyrl-RS" sz="2400" dirty="0"/>
            </a:br>
            <a:br>
              <a:rPr lang="sr-Cyrl-RS" sz="2400" dirty="0"/>
            </a:br>
            <a:br>
              <a:rPr lang="sr-Cyrl-RS" sz="2400" dirty="0"/>
            </a:br>
            <a:br>
              <a:rPr lang="sr-Cyrl-RS" sz="2400" dirty="0"/>
            </a:br>
            <a:br>
              <a:rPr lang="sr-Cyrl-RS" sz="2400" dirty="0"/>
            </a:br>
            <a:br>
              <a:rPr lang="sr-Cyrl-RS" sz="2400" dirty="0"/>
            </a:br>
            <a:br>
              <a:rPr lang="sr-Cyrl-RS" sz="2400" dirty="0"/>
            </a:br>
            <a:br>
              <a:rPr lang="sr-Cyrl-RS" sz="2400" dirty="0"/>
            </a:br>
            <a:br>
              <a:rPr lang="sr-Cyrl-RS" sz="2400" dirty="0"/>
            </a:br>
            <a:br>
              <a:rPr lang="sr-Cyrl-RS" sz="2400" dirty="0"/>
            </a:br>
            <a:r>
              <a:rPr lang="sr-Cyrl-RS" sz="2400" b="1" dirty="0">
                <a:latin typeface="+mn-lt"/>
                <a:cs typeface="Times New Roman" pitchFamily="18" charset="0"/>
              </a:rPr>
              <a:t>Драги наши</a:t>
            </a:r>
            <a:r>
              <a:rPr lang="en-US" sz="2400" b="1" dirty="0">
                <a:latin typeface="+mn-lt"/>
                <a:cs typeface="Times New Roman" pitchFamily="18" charset="0"/>
              </a:rPr>
              <a:t>, </a:t>
            </a:r>
            <a:br>
              <a:rPr lang="en-US" sz="2400" b="1" dirty="0">
                <a:latin typeface="+mn-lt"/>
                <a:cs typeface="Times New Roman" pitchFamily="18" charset="0"/>
              </a:rPr>
            </a:br>
            <a:r>
              <a:rPr lang="sr-Cyrl-RS" sz="2400" b="1" dirty="0">
                <a:latin typeface="+mn-lt"/>
                <a:cs typeface="Times New Roman" pitchFamily="18" charset="0"/>
              </a:rPr>
              <a:t>честитамо вам на постигнутим изузетним резултатима.</a:t>
            </a:r>
            <a:br>
              <a:rPr lang="sr-Cyrl-RS" sz="2400" b="1" dirty="0">
                <a:latin typeface="+mn-lt"/>
                <a:cs typeface="Times New Roman" pitchFamily="18" charset="0"/>
              </a:rPr>
            </a:br>
            <a:r>
              <a:rPr lang="sr-Cyrl-RS" sz="2400" b="1" dirty="0">
                <a:latin typeface="+mn-lt"/>
                <a:cs typeface="Times New Roman" pitchFamily="18" charset="0"/>
              </a:rPr>
              <a:t>Ви сте наш понос и наша нада. Сигурни смо да ће се за свакога од вас у будућности  још чути. </a:t>
            </a:r>
            <a:br>
              <a:rPr lang="sr-Cyrl-RS" sz="2400" b="1" dirty="0">
                <a:latin typeface="+mn-lt"/>
                <a:cs typeface="Times New Roman" pitchFamily="18" charset="0"/>
              </a:rPr>
            </a:br>
            <a:r>
              <a:rPr lang="sr-Cyrl-RS" sz="2400" b="1" dirty="0">
                <a:latin typeface="+mn-lt"/>
                <a:cs typeface="Times New Roman" pitchFamily="18" charset="0"/>
              </a:rPr>
              <a:t>Искрене честитке вашим наставницима  који су препознали , подстакли и унапредили ваша интересовања и знања и тиме допринели вашем успеху. </a:t>
            </a:r>
            <a:br>
              <a:rPr lang="sr-Cyrl-RS" sz="2400" b="1" dirty="0">
                <a:latin typeface="+mn-lt"/>
                <a:cs typeface="Times New Roman" pitchFamily="18" charset="0"/>
              </a:rPr>
            </a:br>
            <a:r>
              <a:rPr lang="sr-Cyrl-RS" sz="2400" b="1" dirty="0">
                <a:latin typeface="+mn-lt"/>
                <a:cs typeface="Times New Roman" pitchFamily="18" charset="0"/>
              </a:rPr>
              <a:t>Драги родитељи, честитамо! Ваша деца су успешна захваљујући вама, вашој бризи, подршци и љубави.</a:t>
            </a:r>
            <a:br>
              <a:rPr lang="sr-Cyrl-RS" sz="2400" b="1" dirty="0">
                <a:latin typeface="+mn-lt"/>
                <a:cs typeface="Times New Roman" pitchFamily="18" charset="0"/>
              </a:rPr>
            </a:br>
            <a:r>
              <a:rPr lang="sr-Cyrl-RS" sz="2400" b="1" dirty="0">
                <a:latin typeface="+mn-lt"/>
                <a:cs typeface="Times New Roman" pitchFamily="18" charset="0"/>
              </a:rPr>
              <a:t>Драги ученици, родитељи и наставници , цео колектив наше школе се поноси вама!</a:t>
            </a:r>
            <a:br>
              <a:rPr lang="sr-Cyrl-RS" sz="2400" b="1" dirty="0">
                <a:latin typeface="+mn-lt"/>
                <a:cs typeface="Times New Roman" pitchFamily="18" charset="0"/>
              </a:rPr>
            </a:br>
            <a:r>
              <a:rPr lang="sr-Cyrl-RS" sz="2400" b="1" dirty="0">
                <a:latin typeface="+mn-lt"/>
                <a:cs typeface="Times New Roman" pitchFamily="18" charset="0"/>
              </a:rPr>
              <a:t>Уз искрене честитке,  желимо вам успех  у даљем школовању,  раду и животу!</a:t>
            </a:r>
            <a:br>
              <a:rPr lang="sr-Cyrl-RS" sz="2400" b="1" dirty="0">
                <a:latin typeface="+mn-lt"/>
                <a:cs typeface="Times New Roman" pitchFamily="18" charset="0"/>
              </a:rPr>
            </a:br>
            <a:br>
              <a:rPr lang="sr-Cyrl-RS" sz="2400" b="1" dirty="0">
                <a:latin typeface="+mn-lt"/>
                <a:cs typeface="Times New Roman" pitchFamily="18" charset="0"/>
              </a:rPr>
            </a:br>
            <a:r>
              <a:rPr lang="sr-Cyrl-RS" sz="2400" b="1" dirty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sr-Cyrl-RS" sz="2400" b="1" i="1" dirty="0">
                <a:latin typeface="Times New Roman" pitchFamily="18" charset="0"/>
                <a:cs typeface="Times New Roman" pitchFamily="18" charset="0"/>
              </a:rPr>
              <a:t>ПЕДАГОШКО-ПСИХОЛОШКА СЛУЖБА</a:t>
            </a:r>
            <a:br>
              <a:rPr lang="en-US" sz="2800" b="1" i="1" dirty="0">
                <a:latin typeface="Times New Roman" pitchFamily="18" charset="0"/>
                <a:cs typeface="Times New Roman" pitchFamily="18" charset="0"/>
              </a:rPr>
            </a:br>
            <a:r>
              <a:rPr lang="sr-Cyrl-R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813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714" y="2890916"/>
            <a:ext cx="4818148" cy="3967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76" y="1219200"/>
            <a:ext cx="9144000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575" y="4953000"/>
            <a:ext cx="70834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1608" y="609231"/>
            <a:ext cx="2420937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1586" y="26773"/>
            <a:ext cx="2420937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7933" y="3797814"/>
            <a:ext cx="2542074" cy="231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1350" y="3741498"/>
            <a:ext cx="2362200" cy="216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90800" y="3032250"/>
            <a:ext cx="19370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МАТЕМАТИКА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ОПШТИНСКО  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ТАКМИЧЕЊЕ   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V</a:t>
            </a:r>
            <a:r>
              <a:rPr lang="sr-Cyrl-RS" b="1" dirty="0">
                <a:solidFill>
                  <a:schemeClr val="bg1"/>
                </a:solidFill>
              </a:rPr>
              <a:t> </a:t>
            </a:r>
            <a:r>
              <a:rPr lang="sr-Cyrl-RS" sz="1600" b="1" dirty="0">
                <a:solidFill>
                  <a:schemeClr val="bg1"/>
                </a:solidFill>
              </a:rPr>
              <a:t>РАЗРЕД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81779" y="5324619"/>
            <a:ext cx="2043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600" b="1" dirty="0"/>
              <a:t>Лена Јовановић</a:t>
            </a:r>
            <a:r>
              <a:rPr lang="en-US" sz="1600" b="1" dirty="0"/>
              <a:t> </a:t>
            </a:r>
            <a:r>
              <a:rPr lang="sr-Cyrl-RS" sz="1200" b="1" dirty="0"/>
              <a:t>5-</a:t>
            </a:r>
            <a:r>
              <a:rPr lang="sr-Latn-RS" sz="1200" b="1" dirty="0"/>
              <a:t>5</a:t>
            </a:r>
            <a:endParaRPr lang="en-US" sz="1200" b="1" dirty="0"/>
          </a:p>
          <a:p>
            <a:pPr algn="ctr"/>
            <a:r>
              <a:rPr lang="sr-Cyrl-RS" sz="1600" b="1" dirty="0"/>
              <a:t>ПОХВАЛА</a:t>
            </a: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473337" y="5574787"/>
            <a:ext cx="1958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Бојан        ПОХВАЛА</a:t>
            </a:r>
          </a:p>
          <a:p>
            <a:r>
              <a:rPr lang="sr-Cyrl-RS" sz="1600" b="1" dirty="0"/>
              <a:t>Милосављевић </a:t>
            </a:r>
            <a:r>
              <a:rPr lang="sr-Cyrl-RS" sz="1400" b="1" dirty="0"/>
              <a:t>5-4 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965776" y="2270897"/>
            <a:ext cx="1844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600" b="1" dirty="0"/>
              <a:t>Арсен Пантић </a:t>
            </a:r>
            <a:r>
              <a:rPr lang="sr-Cyrl-RS" sz="1400" b="1" dirty="0"/>
              <a:t>5-</a:t>
            </a:r>
            <a:r>
              <a:rPr lang="sr-Latn-RS" sz="1400" b="1" dirty="0"/>
              <a:t>2</a:t>
            </a:r>
            <a:endParaRPr lang="sr-Cyrl-RS" sz="1400" b="1" dirty="0"/>
          </a:p>
          <a:p>
            <a:pPr algn="ctr"/>
            <a:r>
              <a:rPr lang="en-US" sz="1600" b="1" dirty="0"/>
              <a:t>III </a:t>
            </a:r>
            <a:r>
              <a:rPr lang="sr-Cyrl-RS" sz="1600" b="1" dirty="0"/>
              <a:t>МЕСТО</a:t>
            </a:r>
          </a:p>
          <a:p>
            <a:endParaRPr lang="sr-Cyrl-RS" sz="1600" b="1" dirty="0"/>
          </a:p>
          <a:p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56784" y="1709369"/>
            <a:ext cx="1750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600" b="1" dirty="0"/>
              <a:t>Лука Хорват </a:t>
            </a:r>
            <a:r>
              <a:rPr lang="sr-Cyrl-RS" sz="1400" b="1" dirty="0"/>
              <a:t>5-</a:t>
            </a:r>
            <a:r>
              <a:rPr lang="sr-Latn-RS" sz="1400" b="1" dirty="0"/>
              <a:t>3</a:t>
            </a:r>
            <a:endParaRPr lang="sr-Cyrl-RS" sz="1400" b="1" dirty="0"/>
          </a:p>
          <a:p>
            <a:pPr algn="ctr"/>
            <a:r>
              <a:rPr lang="en-US" sz="1600" b="1" dirty="0"/>
              <a:t>III </a:t>
            </a:r>
            <a:r>
              <a:rPr lang="sr-Cyrl-RS" sz="1600" b="1" dirty="0"/>
              <a:t>МЕСТО</a:t>
            </a:r>
          </a:p>
          <a:p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476" y="6108185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/>
              <a:t>Марина</a:t>
            </a:r>
          </a:p>
          <a:p>
            <a:r>
              <a:rPr lang="sr-Cyrl-RS" b="1" dirty="0"/>
              <a:t>Петковић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9895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14" y="2889250"/>
            <a:ext cx="4816475" cy="396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6951" y="60342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Cyrl-RS" b="1" dirty="0"/>
              <a:t>Марина</a:t>
            </a:r>
          </a:p>
          <a:p>
            <a:r>
              <a:rPr lang="sr-Cyrl-RS" b="1" dirty="0"/>
              <a:t>Петковић</a:t>
            </a:r>
          </a:p>
        </p:txBody>
      </p:sp>
      <p:sp>
        <p:nvSpPr>
          <p:cNvPr id="3" name="Rectangle 2"/>
          <p:cNvSpPr/>
          <p:nvPr/>
        </p:nvSpPr>
        <p:spPr>
          <a:xfrm>
            <a:off x="2590800" y="3068595"/>
            <a:ext cx="1981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МАТЕМАТИКА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ОКРУЖНО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ТАКМИЧЕЊЕ   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V РАЗРЕД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22247"/>
            <a:ext cx="9144000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575" y="4791247"/>
            <a:ext cx="70834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7921" y="344488"/>
            <a:ext cx="2420937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93821" y="1979965"/>
            <a:ext cx="1949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Бојан        I МЕСТО</a:t>
            </a:r>
          </a:p>
          <a:p>
            <a:r>
              <a:rPr lang="ru-RU" sz="1600" b="1" dirty="0"/>
              <a:t>Милосављевић </a:t>
            </a:r>
            <a:r>
              <a:rPr lang="ru-RU" sz="1400" b="1" dirty="0"/>
              <a:t>5-4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1189" y="60991"/>
            <a:ext cx="2474011" cy="2265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2287" y="3486454"/>
            <a:ext cx="2489220" cy="226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05400" y="1737082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Лена Јовановић </a:t>
            </a:r>
            <a:r>
              <a:rPr lang="sr-Cyrl-RS" sz="1400" b="1" dirty="0"/>
              <a:t>5-5</a:t>
            </a:r>
          </a:p>
          <a:p>
            <a:pPr algn="ctr"/>
            <a:r>
              <a:rPr lang="en-US" sz="1600" b="1" dirty="0"/>
              <a:t>I </a:t>
            </a:r>
            <a:r>
              <a:rPr lang="sr-Cyrl-RS" sz="1600" b="1" dirty="0"/>
              <a:t>МЕСТО</a:t>
            </a:r>
          </a:p>
          <a:p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991697" y="5129384"/>
            <a:ext cx="20783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Арсен Пантић</a:t>
            </a:r>
            <a:r>
              <a:rPr lang="sr-Cyrl-RS" dirty="0"/>
              <a:t> </a:t>
            </a:r>
            <a:r>
              <a:rPr lang="sr-Cyrl-RS" sz="1400" dirty="0"/>
              <a:t>5-2</a:t>
            </a:r>
          </a:p>
          <a:p>
            <a:pPr algn="ctr"/>
            <a:r>
              <a:rPr lang="en-US" sz="1600" b="1" dirty="0"/>
              <a:t>I </a:t>
            </a:r>
            <a:r>
              <a:rPr lang="sr-Cyrl-RS" sz="1600" b="1" dirty="0"/>
              <a:t>МЕСТО</a:t>
            </a:r>
          </a:p>
          <a:p>
            <a:endParaRPr lang="sr-Cyrl-RS" sz="1400" dirty="0"/>
          </a:p>
          <a:p>
            <a:endParaRPr lang="sr-Cyrl-R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974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124" y="2920774"/>
            <a:ext cx="4816475" cy="396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67000" y="3048000"/>
            <a:ext cx="1828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МАТЕМАТИКА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ОПШТИНСКО 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ТАКМИЧЕЊЕ  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VI р.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12863"/>
            <a:ext cx="9144000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0278" y="4870138"/>
            <a:ext cx="70834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80" y="875934"/>
            <a:ext cx="2467130" cy="2237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8003" y="20595"/>
            <a:ext cx="24257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6242" y="4114800"/>
            <a:ext cx="2337095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5168" y="254113"/>
            <a:ext cx="2481263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3337" y="3161653"/>
            <a:ext cx="2797974" cy="2537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4018" y="2502699"/>
            <a:ext cx="1946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Урош          </a:t>
            </a:r>
            <a:r>
              <a:rPr lang="en-US" sz="1600" b="1" dirty="0"/>
              <a:t>I</a:t>
            </a:r>
            <a:r>
              <a:rPr lang="sr-Cyrl-RS" sz="1600" b="1" dirty="0"/>
              <a:t> МЕСТО</a:t>
            </a:r>
          </a:p>
          <a:p>
            <a:r>
              <a:rPr lang="sr-Cyrl-RS" sz="1600" b="1" dirty="0"/>
              <a:t>Јаковљевић  </a:t>
            </a:r>
            <a:r>
              <a:rPr lang="sr-Cyrl-RS" sz="1400" b="1" dirty="0"/>
              <a:t>6-5 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495799" y="5716233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Лука Јухас  </a:t>
            </a:r>
            <a:r>
              <a:rPr lang="sr-Cyrl-RS" sz="1400" b="1" dirty="0"/>
              <a:t>6-6</a:t>
            </a:r>
          </a:p>
          <a:p>
            <a:r>
              <a:rPr lang="sr-Cyrl-RS" sz="1600" b="1" dirty="0"/>
              <a:t>      </a:t>
            </a:r>
            <a:r>
              <a:rPr lang="en-US" sz="1600" b="1" dirty="0"/>
              <a:t>III </a:t>
            </a:r>
            <a:r>
              <a:rPr lang="sr-Cyrl-RS" sz="1600" b="1" dirty="0"/>
              <a:t>МЕСТО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061844" y="1633537"/>
            <a:ext cx="2691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Лазар      ПОХВАЛА</a:t>
            </a:r>
          </a:p>
          <a:p>
            <a:r>
              <a:rPr lang="sr-Cyrl-RS" sz="1600" b="1" dirty="0"/>
              <a:t>Живковић </a:t>
            </a:r>
            <a:r>
              <a:rPr lang="sr-Cyrl-RS" sz="1400" b="1" dirty="0"/>
              <a:t>6-1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794328" y="5090785"/>
            <a:ext cx="2253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Александар  </a:t>
            </a:r>
            <a:r>
              <a:rPr lang="sr-Cyrl-RS" sz="1400" b="1" dirty="0"/>
              <a:t>ПОХВАЛА</a:t>
            </a:r>
          </a:p>
          <a:p>
            <a:r>
              <a:rPr lang="sr-Cyrl-RS" sz="1600" b="1" dirty="0"/>
              <a:t>Видаковић </a:t>
            </a:r>
            <a:r>
              <a:rPr lang="sr-Cyrl-RS" sz="1400" b="1" dirty="0"/>
              <a:t>6-4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581400" y="1931775"/>
            <a:ext cx="2115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Теодора   ПОХВАЛА</a:t>
            </a:r>
          </a:p>
          <a:p>
            <a:r>
              <a:rPr lang="sr-Cyrl-RS" sz="1600" b="1" dirty="0"/>
              <a:t>Вишњевац </a:t>
            </a:r>
            <a:r>
              <a:rPr lang="sr-Cyrl-RS" sz="1400" b="1" dirty="0"/>
              <a:t>6-</a:t>
            </a:r>
            <a:r>
              <a:rPr lang="sr-Latn-RS" sz="1400" b="1" dirty="0"/>
              <a:t>4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6200" y="6123118"/>
            <a:ext cx="2054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/>
              <a:t>Снежана</a:t>
            </a:r>
            <a:endParaRPr lang="sr-Latn-RS" b="1" dirty="0"/>
          </a:p>
          <a:p>
            <a:r>
              <a:rPr lang="sr-Cyrl-RS" b="1" dirty="0"/>
              <a:t>Маричић</a:t>
            </a:r>
          </a:p>
        </p:txBody>
      </p:sp>
    </p:spTree>
    <p:extLst>
      <p:ext uri="{BB962C8B-B14F-4D97-AF65-F5344CB8AC3E}">
        <p14:creationId xmlns:p14="http://schemas.microsoft.com/office/powerpoint/2010/main" val="2033960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06687"/>
            <a:ext cx="5041900" cy="415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575" y="4851703"/>
            <a:ext cx="70834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20950" y="2895600"/>
            <a:ext cx="22796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МАТЕМАТИКА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ОКРУЖНО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ТАКМИЧЕЊЕ  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VI р.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0829" y="611213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/>
              <a:t>Снежана </a:t>
            </a:r>
          </a:p>
          <a:p>
            <a:r>
              <a:rPr lang="sr-Cyrl-RS" b="1" dirty="0"/>
              <a:t>Маричић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7918" y="3443368"/>
            <a:ext cx="2462229" cy="2237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76466" y="5096396"/>
            <a:ext cx="20315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Урош       </a:t>
            </a:r>
            <a:r>
              <a:rPr lang="en-US" b="1" dirty="0"/>
              <a:t>I </a:t>
            </a:r>
            <a:r>
              <a:rPr lang="sr-Cyrl-RS" b="1" dirty="0"/>
              <a:t>МЕСТО</a:t>
            </a:r>
          </a:p>
          <a:p>
            <a:r>
              <a:rPr lang="sr-Cyrl-RS" sz="1600" b="1" dirty="0"/>
              <a:t>Јаковљевић </a:t>
            </a:r>
            <a:r>
              <a:rPr lang="sr-Cyrl-RS" sz="1400" b="1" dirty="0"/>
              <a:t>6-5</a:t>
            </a:r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2441" y="384174"/>
            <a:ext cx="2536825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22800" y="2161331"/>
            <a:ext cx="2158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Теодора     </a:t>
            </a:r>
            <a:r>
              <a:rPr lang="en-US" sz="1600" b="1" dirty="0"/>
              <a:t>III </a:t>
            </a:r>
            <a:r>
              <a:rPr lang="sr-Cyrl-RS" sz="1600" b="1" dirty="0"/>
              <a:t>МЕСТО</a:t>
            </a:r>
          </a:p>
          <a:p>
            <a:r>
              <a:rPr lang="sr-Cyrl-RS" sz="1600" b="1" dirty="0"/>
              <a:t>Вишњевац  </a:t>
            </a:r>
            <a:r>
              <a:rPr lang="sr-Cyrl-RS" sz="1400" b="1" dirty="0"/>
              <a:t>6-</a:t>
            </a:r>
            <a:r>
              <a:rPr lang="sr-Latn-RS" sz="1400" b="1" dirty="0"/>
              <a:t>4</a:t>
            </a:r>
            <a:r>
              <a:rPr lang="sr-Cyrl-RS" sz="1600" b="1" dirty="0"/>
              <a:t> </a:t>
            </a:r>
          </a:p>
        </p:txBody>
      </p:sp>
      <p:pic>
        <p:nvPicPr>
          <p:cNvPr id="1026" name="Picture 2" descr="C:\Users\tf190606lv\Desktop\sovice\b91b84189df193c557445b277fe82295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8221" y="2358166"/>
            <a:ext cx="2238104" cy="162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93" y="2706687"/>
            <a:ext cx="2236787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9119" y="3166349"/>
            <a:ext cx="1139825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3605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476" y="2889250"/>
            <a:ext cx="4816475" cy="396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19200" y="30480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r-Latn-RS" b="1" dirty="0"/>
              <a:t> </a:t>
            </a:r>
            <a:r>
              <a:rPr lang="ru-RU" b="1" dirty="0">
                <a:solidFill>
                  <a:schemeClr val="bg1"/>
                </a:solidFill>
              </a:rPr>
              <a:t>МАТЕМАТИКА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ОПШТИНСКО  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ТАКМИЧЕЊЕ   </a:t>
            </a:r>
          </a:p>
          <a:p>
            <a:pPr algn="ctr"/>
            <a:r>
              <a:rPr lang="sr-Latn-RS" b="1" dirty="0">
                <a:solidFill>
                  <a:schemeClr val="bg1"/>
                </a:solidFill>
              </a:rPr>
              <a:t>   </a:t>
            </a:r>
            <a:r>
              <a:rPr lang="ru-RU" b="1" dirty="0">
                <a:solidFill>
                  <a:schemeClr val="bg1"/>
                </a:solidFill>
              </a:rPr>
              <a:t> VII р.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54" y="60960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/>
              <a:t>Марија Даковић</a:t>
            </a:r>
            <a:endParaRPr lang="en-US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476" y="1295400"/>
            <a:ext cx="9144000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4099" y="4853030"/>
            <a:ext cx="70834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2637" y="3860543"/>
            <a:ext cx="2481263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2637" y="121366"/>
            <a:ext cx="2632676" cy="2393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61120" y="1881186"/>
            <a:ext cx="22270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Михајло Срђевић </a:t>
            </a:r>
            <a:r>
              <a:rPr lang="sr-Cyrl-RS" sz="1400" dirty="0"/>
              <a:t>7-3</a:t>
            </a:r>
          </a:p>
          <a:p>
            <a:r>
              <a:rPr lang="sr-Cyrl-RS" sz="1400" dirty="0"/>
              <a:t>           </a:t>
            </a:r>
            <a:r>
              <a:rPr lang="sr-Cyrl-RS" sz="1400" b="1" dirty="0"/>
              <a:t>ПОХВАЛА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813740" y="5507712"/>
            <a:ext cx="2112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/>
              <a:t>Оливера Мазић </a:t>
            </a:r>
            <a:r>
              <a:rPr lang="sr-Cyrl-RS" sz="1400" b="1" dirty="0"/>
              <a:t>7-1</a:t>
            </a:r>
          </a:p>
          <a:p>
            <a:r>
              <a:rPr lang="sr-Cyrl-RS" b="1" dirty="0"/>
              <a:t>      ПОХВАЛА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9175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54" y="2889250"/>
            <a:ext cx="4816475" cy="396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7686" y="6021859"/>
            <a:ext cx="10665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dirty="0"/>
              <a:t>Марија</a:t>
            </a:r>
          </a:p>
          <a:p>
            <a:r>
              <a:rPr lang="sr-Cyrl-RS" b="1" dirty="0"/>
              <a:t>Даковић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9381" y="30480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МАТЕМАТИКА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ОКРУЖНО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ТАКМИЧЕЊЕ   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    VII р.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8378" y="4709984"/>
            <a:ext cx="6781800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5855" y="914400"/>
            <a:ext cx="70834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197" y="3116069"/>
            <a:ext cx="2779713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3397" y="2075656"/>
            <a:ext cx="2236787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0143" y="2861341"/>
            <a:ext cx="1139825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92" y="2808459"/>
            <a:ext cx="2236787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5148" y="5116855"/>
            <a:ext cx="2093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/>
              <a:t>Михајло Срђевић 7-3</a:t>
            </a:r>
          </a:p>
          <a:p>
            <a:pPr algn="ctr"/>
            <a:r>
              <a:rPr lang="sr-Latn-RS" sz="1600" b="1" dirty="0"/>
              <a:t>III </a:t>
            </a:r>
            <a:r>
              <a:rPr lang="sr-Cyrl-RS" sz="1600" b="1" dirty="0"/>
              <a:t>МЕСТО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2109849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1440</TotalTime>
  <Words>967</Words>
  <Application>Microsoft Office PowerPoint</Application>
  <PresentationFormat>On-screen Show (4:3)</PresentationFormat>
  <Paragraphs>350</Paragraphs>
  <Slides>34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Cambria</vt:lpstr>
      <vt:lpstr>Times New Roman</vt:lpstr>
      <vt:lpstr>Adjacency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Драги наши,  честитамо вам на постигнутим изузетним резултатима. Ви сте наш понос и наша нада. Сигурни смо да ће се за свакога од вас у будућности  још чути.  Искрене честитке вашим наставницима  који су препознали , подстакли и унапредили ваша интересовања и знања и тиме допринели вашем успеху.  Драги родитељи, честитамо! Ваша деца су успешна захваљујући вама, вашој бризи, подршци и љубави. Драги ученици, родитељи и наставници , цео колектив наше школе се поноси вама! Уз искрене честитке,  желимо вам успех  у даљем школовању,  раду и животу!                                ПЕДАГОШКО-ПСИХОЛОШКА СЛУЖБА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tf190606lv</dc:creator>
  <cp:lastModifiedBy>Lazic, Nikola {PI}</cp:lastModifiedBy>
  <cp:revision>134</cp:revision>
  <dcterms:created xsi:type="dcterms:W3CDTF">2020-03-25T20:22:43Z</dcterms:created>
  <dcterms:modified xsi:type="dcterms:W3CDTF">2020-04-15T06:40:45Z</dcterms:modified>
</cp:coreProperties>
</file>